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278" r:id="rId2"/>
    <p:sldId id="279" r:id="rId3"/>
    <p:sldId id="277" r:id="rId4"/>
    <p:sldId id="281" r:id="rId5"/>
    <p:sldId id="282" r:id="rId6"/>
    <p:sldId id="280" r:id="rId7"/>
    <p:sldId id="283" r:id="rId8"/>
    <p:sldId id="284" r:id="rId9"/>
    <p:sldId id="285" r:id="rId10"/>
    <p:sldId id="287" r:id="rId11"/>
  </p:sldIdLst>
  <p:sldSz cx="18288000" cy="10287000"/>
  <p:notesSz cx="6858000" cy="9144000"/>
  <p:defaultText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274"/>
    <p:restoredTop sz="86395"/>
  </p:normalViewPr>
  <p:slideViewPr>
    <p:cSldViewPr snapToGrid="0" snapToObjects="1">
      <p:cViewPr varScale="1">
        <p:scale>
          <a:sx n="57" d="100"/>
          <a:sy n="57" d="100"/>
        </p:scale>
        <p:origin x="854"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9E0CF55-2418-49FC-8F9A-27981790BB9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B3416D52-1CAE-4BF3-B5C0-20562FE98E1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FDF2E22-518C-415F-B5E2-9F3B7B0EA78B}" type="datetimeFigureOut">
              <a:rPr lang="en-GB" smtClean="0"/>
              <a:t>19/12/2023</a:t>
            </a:fld>
            <a:endParaRPr lang="en-GB"/>
          </a:p>
        </p:txBody>
      </p:sp>
      <p:sp>
        <p:nvSpPr>
          <p:cNvPr id="4" name="Footer Placeholder 3">
            <a:extLst>
              <a:ext uri="{FF2B5EF4-FFF2-40B4-BE49-F238E27FC236}">
                <a16:creationId xmlns:a16="http://schemas.microsoft.com/office/drawing/2014/main" id="{EC17AFFA-265F-4AEF-9A9A-12C6B6C3A9C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01D36994-1B68-490F-894E-F631F3967AB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3B98D3E-5647-46D0-9CAF-0775109B72E9}" type="slidenum">
              <a:rPr lang="en-GB" smtClean="0"/>
              <a:t>‹#›</a:t>
            </a:fld>
            <a:endParaRPr lang="en-GB"/>
          </a:p>
        </p:txBody>
      </p:sp>
    </p:spTree>
    <p:extLst>
      <p:ext uri="{BB962C8B-B14F-4D97-AF65-F5344CB8AC3E}">
        <p14:creationId xmlns:p14="http://schemas.microsoft.com/office/powerpoint/2010/main" val="346420394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ADD8AA-EFCD-4049-B290-2AD84D79EB78}" type="datetimeFigureOut">
              <a:rPr lang="en-GB" smtClean="0"/>
              <a:t>19/12/2023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7F230F0-8B93-9541-A11C-5C07D4A256AD}" type="slidenum">
              <a:rPr lang="en-GB" smtClean="0"/>
              <a:t>‹#›</a:t>
            </a:fld>
            <a:endParaRPr lang="en-GB"/>
          </a:p>
        </p:txBody>
      </p:sp>
    </p:spTree>
    <p:extLst>
      <p:ext uri="{BB962C8B-B14F-4D97-AF65-F5344CB8AC3E}">
        <p14:creationId xmlns:p14="http://schemas.microsoft.com/office/powerpoint/2010/main" val="2121973096"/>
      </p:ext>
    </p:extLst>
  </p:cSld>
  <p:clrMap bg1="lt1" tx1="dk1" bg2="lt2" tx2="dk2" accent1="accent1" accent2="accent2" accent3="accent3" accent4="accent4" accent5="accent5" accent6="accent6" hlink="hlink" folHlink="folHlink"/>
  <p:hf hdr="0" ftr="0" dt="0"/>
  <p:notesStyle>
    <a:lvl1pPr marL="0" algn="l" defTabSz="1371600" rtl="0" eaLnBrk="1" latinLnBrk="0" hangingPunct="1">
      <a:defRPr sz="1800" kern="1200">
        <a:solidFill>
          <a:schemeClr val="tx1"/>
        </a:solidFill>
        <a:latin typeface="+mn-lt"/>
        <a:ea typeface="+mn-ea"/>
        <a:cs typeface="+mn-cs"/>
      </a:defRPr>
    </a:lvl1pPr>
    <a:lvl2pPr marL="685800" algn="l" defTabSz="1371600" rtl="0" eaLnBrk="1" latinLnBrk="0" hangingPunct="1">
      <a:defRPr sz="1800" kern="1200">
        <a:solidFill>
          <a:schemeClr val="tx1"/>
        </a:solidFill>
        <a:latin typeface="+mn-lt"/>
        <a:ea typeface="+mn-ea"/>
        <a:cs typeface="+mn-cs"/>
      </a:defRPr>
    </a:lvl2pPr>
    <a:lvl3pPr marL="1371600" algn="l" defTabSz="1371600" rtl="0" eaLnBrk="1" latinLnBrk="0" hangingPunct="1">
      <a:defRPr sz="1800" kern="1200">
        <a:solidFill>
          <a:schemeClr val="tx1"/>
        </a:solidFill>
        <a:latin typeface="+mn-lt"/>
        <a:ea typeface="+mn-ea"/>
        <a:cs typeface="+mn-cs"/>
      </a:defRPr>
    </a:lvl3pPr>
    <a:lvl4pPr marL="2057400" algn="l" defTabSz="1371600" rtl="0" eaLnBrk="1" latinLnBrk="0" hangingPunct="1">
      <a:defRPr sz="1800" kern="1200">
        <a:solidFill>
          <a:schemeClr val="tx1"/>
        </a:solidFill>
        <a:latin typeface="+mn-lt"/>
        <a:ea typeface="+mn-ea"/>
        <a:cs typeface="+mn-cs"/>
      </a:defRPr>
    </a:lvl4pPr>
    <a:lvl5pPr marL="2743200" algn="l" defTabSz="1371600" rtl="0" eaLnBrk="1" latinLnBrk="0" hangingPunct="1">
      <a:defRPr sz="1800" kern="1200">
        <a:solidFill>
          <a:schemeClr val="tx1"/>
        </a:solidFill>
        <a:latin typeface="+mn-lt"/>
        <a:ea typeface="+mn-ea"/>
        <a:cs typeface="+mn-cs"/>
      </a:defRPr>
    </a:lvl5pPr>
    <a:lvl6pPr marL="3429000" algn="l" defTabSz="1371600" rtl="0" eaLnBrk="1" latinLnBrk="0" hangingPunct="1">
      <a:defRPr sz="1800" kern="1200">
        <a:solidFill>
          <a:schemeClr val="tx1"/>
        </a:solidFill>
        <a:latin typeface="+mn-lt"/>
        <a:ea typeface="+mn-ea"/>
        <a:cs typeface="+mn-cs"/>
      </a:defRPr>
    </a:lvl6pPr>
    <a:lvl7pPr marL="4114800" algn="l" defTabSz="1371600" rtl="0" eaLnBrk="1" latinLnBrk="0" hangingPunct="1">
      <a:defRPr sz="1800" kern="1200">
        <a:solidFill>
          <a:schemeClr val="tx1"/>
        </a:solidFill>
        <a:latin typeface="+mn-lt"/>
        <a:ea typeface="+mn-ea"/>
        <a:cs typeface="+mn-cs"/>
      </a:defRPr>
    </a:lvl7pPr>
    <a:lvl8pPr marL="4800600" algn="l" defTabSz="1371600" rtl="0" eaLnBrk="1" latinLnBrk="0" hangingPunct="1">
      <a:defRPr sz="1800" kern="1200">
        <a:solidFill>
          <a:schemeClr val="tx1"/>
        </a:solidFill>
        <a:latin typeface="+mn-lt"/>
        <a:ea typeface="+mn-ea"/>
        <a:cs typeface="+mn-cs"/>
      </a:defRPr>
    </a:lvl8pPr>
    <a:lvl9pPr marL="5486400" algn="l" defTabSz="1371600" rtl="0" eaLnBrk="1" latinLnBrk="0" hangingPunct="1">
      <a:defRPr sz="1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7F230F0-8B93-9541-A11C-5C07D4A256AD}" type="slidenum">
              <a:rPr lang="en-GB" smtClean="0"/>
              <a:t>1</a:t>
            </a:fld>
            <a:endParaRPr lang="en-GB"/>
          </a:p>
        </p:txBody>
      </p:sp>
    </p:spTree>
    <p:extLst>
      <p:ext uri="{BB962C8B-B14F-4D97-AF65-F5344CB8AC3E}">
        <p14:creationId xmlns:p14="http://schemas.microsoft.com/office/powerpoint/2010/main" val="1059303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1">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900946"/>
            <a:ext cx="18288000" cy="725829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050" dirty="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544881" y="2346960"/>
            <a:ext cx="17198238" cy="3441258"/>
          </a:xfrm>
          <a:prstGeom prst="rect">
            <a:avLst/>
          </a:prstGeom>
        </p:spPr>
        <p:txBody>
          <a:bodyPr anchor="b"/>
          <a:lstStyle>
            <a:lvl1pPr algn="ctr">
              <a:defRPr sz="9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544881" y="5926332"/>
            <a:ext cx="17198238" cy="2790948"/>
          </a:xfrm>
        </p:spPr>
        <p:txBody>
          <a:bodyPr/>
          <a:lstStyle>
            <a:lvl1pPr marL="0" indent="0" algn="ctr">
              <a:buNone/>
              <a:defRPr sz="3600">
                <a:solidFill>
                  <a:schemeClr val="bg1"/>
                </a:solidFill>
              </a:defRPr>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544881" y="582460"/>
            <a:ext cx="7759221" cy="71723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016716" y="9374149"/>
            <a:ext cx="1772744" cy="75125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043911" y="9336405"/>
            <a:ext cx="756084" cy="7611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2811956" y="9378894"/>
            <a:ext cx="2779533" cy="700533"/>
          </a:xfrm>
          <a:prstGeom prst="rect">
            <a:avLst/>
          </a:prstGeom>
        </p:spPr>
      </p:pic>
      <p:pic>
        <p:nvPicPr>
          <p:cNvPr id="8" name="Picture 7">
            <a:extLst>
              <a:ext uri="{FF2B5EF4-FFF2-40B4-BE49-F238E27FC236}">
                <a16:creationId xmlns:a16="http://schemas.microsoft.com/office/drawing/2014/main" id="{0D4EC6D5-1C0E-488C-847D-E6BC6FEF3CE9}"/>
              </a:ext>
            </a:extLst>
          </p:cNvPr>
          <p:cNvPicPr>
            <a:picLocks noChangeAspect="1"/>
          </p:cNvPicPr>
          <p:nvPr userDrawn="1"/>
        </p:nvPicPr>
        <p:blipFill>
          <a:blip r:embed="rId6"/>
          <a:stretch>
            <a:fillRect/>
          </a:stretch>
        </p:blipFill>
        <p:spPr>
          <a:xfrm>
            <a:off x="6732674" y="9424774"/>
            <a:ext cx="3142857" cy="671429"/>
          </a:xfrm>
          <a:prstGeom prst="rect">
            <a:avLst/>
          </a:prstGeom>
        </p:spPr>
      </p:pic>
    </p:spTree>
    <p:extLst>
      <p:ext uri="{BB962C8B-B14F-4D97-AF65-F5344CB8AC3E}">
        <p14:creationId xmlns:p14="http://schemas.microsoft.com/office/powerpoint/2010/main" val="2855364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96655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D75CF-FE81-4D4E-AE17-2E9279689125}"/>
              </a:ext>
            </a:extLst>
          </p:cNvPr>
          <p:cNvSpPr>
            <a:spLocks noGrp="1"/>
          </p:cNvSpPr>
          <p:nvPr>
            <p:ph type="title"/>
          </p:nvPr>
        </p:nvSpPr>
        <p:spPr>
          <a:xfrm>
            <a:off x="544882" y="1451654"/>
            <a:ext cx="6613157" cy="1572221"/>
          </a:xfrm>
          <a:prstGeom prst="rect">
            <a:avLst/>
          </a:prstGeom>
        </p:spPr>
        <p:txBody>
          <a:bodyPr anchor="b"/>
          <a:lstStyle>
            <a:lvl1pPr>
              <a:defRPr sz="4800"/>
            </a:lvl1pPr>
          </a:lstStyle>
          <a:p>
            <a:r>
              <a:rPr lang="en-GB"/>
              <a:t>Click to edit Master title style</a:t>
            </a:r>
          </a:p>
        </p:txBody>
      </p:sp>
      <p:sp>
        <p:nvSpPr>
          <p:cNvPr id="3" name="Content Placeholder 2">
            <a:extLst>
              <a:ext uri="{FF2B5EF4-FFF2-40B4-BE49-F238E27FC236}">
                <a16:creationId xmlns:a16="http://schemas.microsoft.com/office/drawing/2014/main" id="{C865C69E-D9E2-4945-8D10-0A69C219A1E3}"/>
              </a:ext>
            </a:extLst>
          </p:cNvPr>
          <p:cNvSpPr>
            <a:spLocks noGrp="1"/>
          </p:cNvSpPr>
          <p:nvPr>
            <p:ph idx="1"/>
          </p:nvPr>
        </p:nvSpPr>
        <p:spPr>
          <a:xfrm>
            <a:off x="7774782" y="1451653"/>
            <a:ext cx="9968337" cy="7783787"/>
          </a:xfrm>
        </p:spPr>
        <p:txBody>
          <a:bodyPr/>
          <a:lstStyle>
            <a:lvl1pPr>
              <a:defRPr sz="4800"/>
            </a:lvl1pPr>
            <a:lvl2pPr>
              <a:defRPr sz="4200"/>
            </a:lvl2pPr>
            <a:lvl3pPr>
              <a:defRPr sz="3600"/>
            </a:lvl3pPr>
            <a:lvl4pPr>
              <a:defRPr sz="3000"/>
            </a:lvl4pPr>
            <a:lvl5pPr>
              <a:defRPr sz="3000"/>
            </a:lvl5pPr>
            <a:lvl6pPr>
              <a:defRPr sz="3000"/>
            </a:lvl6pPr>
            <a:lvl7pPr>
              <a:defRPr sz="3000"/>
            </a:lvl7pPr>
            <a:lvl8pPr>
              <a:defRPr sz="3000"/>
            </a:lvl8pPr>
            <a:lvl9pPr>
              <a:defRPr sz="3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14EFAA12-1017-D24F-BA1C-92103FDAEFCD}"/>
              </a:ext>
            </a:extLst>
          </p:cNvPr>
          <p:cNvSpPr>
            <a:spLocks noGrp="1"/>
          </p:cNvSpPr>
          <p:nvPr>
            <p:ph type="body" sz="half" idx="2"/>
          </p:nvPr>
        </p:nvSpPr>
        <p:spPr>
          <a:xfrm>
            <a:off x="544882" y="3219268"/>
            <a:ext cx="6613157" cy="6016172"/>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GB"/>
              <a:t>Click to edit Master text styles</a:t>
            </a:r>
          </a:p>
        </p:txBody>
      </p:sp>
    </p:spTree>
    <p:extLst>
      <p:ext uri="{BB962C8B-B14F-4D97-AF65-F5344CB8AC3E}">
        <p14:creationId xmlns:p14="http://schemas.microsoft.com/office/powerpoint/2010/main" val="2782999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C2B756D8-B8E7-9243-A2BE-A2440AAEBEFB}"/>
              </a:ext>
            </a:extLst>
          </p:cNvPr>
          <p:cNvSpPr>
            <a:spLocks noGrp="1"/>
          </p:cNvSpPr>
          <p:nvPr>
            <p:ph type="pic" idx="1"/>
          </p:nvPr>
        </p:nvSpPr>
        <p:spPr>
          <a:xfrm>
            <a:off x="7774782" y="1451655"/>
            <a:ext cx="9968337" cy="7783785"/>
          </a:xfrm>
        </p:spPr>
        <p:txBody>
          <a:bodyPr/>
          <a:lstStyle>
            <a:lvl1pPr marL="0" indent="0">
              <a:buNone/>
              <a:defRPr sz="4800"/>
            </a:lvl1pPr>
            <a:lvl2pPr marL="685800" indent="0">
              <a:buNone/>
              <a:defRPr sz="4200"/>
            </a:lvl2pPr>
            <a:lvl3pPr marL="1371600" indent="0">
              <a:buNone/>
              <a:defRPr sz="3600"/>
            </a:lvl3pPr>
            <a:lvl4pPr marL="2057400" indent="0">
              <a:buNone/>
              <a:defRPr sz="3000"/>
            </a:lvl4pPr>
            <a:lvl5pPr marL="2743200" indent="0">
              <a:buNone/>
              <a:defRPr sz="3000"/>
            </a:lvl5pPr>
            <a:lvl6pPr marL="3429000" indent="0">
              <a:buNone/>
              <a:defRPr sz="3000"/>
            </a:lvl6pPr>
            <a:lvl7pPr marL="4114800" indent="0">
              <a:buNone/>
              <a:defRPr sz="3000"/>
            </a:lvl7pPr>
            <a:lvl8pPr marL="4800600" indent="0">
              <a:buNone/>
              <a:defRPr sz="3000"/>
            </a:lvl8pPr>
            <a:lvl9pPr marL="5486400" indent="0">
              <a:buNone/>
              <a:defRPr sz="3000"/>
            </a:lvl9pPr>
          </a:lstStyle>
          <a:p>
            <a:endParaRPr lang="en-GB"/>
          </a:p>
        </p:txBody>
      </p:sp>
      <p:sp>
        <p:nvSpPr>
          <p:cNvPr id="12" name="Title 1">
            <a:extLst>
              <a:ext uri="{FF2B5EF4-FFF2-40B4-BE49-F238E27FC236}">
                <a16:creationId xmlns:a16="http://schemas.microsoft.com/office/drawing/2014/main" id="{0617FF34-4298-D249-9A85-19BC767418AE}"/>
              </a:ext>
            </a:extLst>
          </p:cNvPr>
          <p:cNvSpPr>
            <a:spLocks noGrp="1"/>
          </p:cNvSpPr>
          <p:nvPr>
            <p:ph type="title"/>
          </p:nvPr>
        </p:nvSpPr>
        <p:spPr>
          <a:xfrm>
            <a:off x="544882" y="1451654"/>
            <a:ext cx="6613157" cy="1572221"/>
          </a:xfrm>
          <a:prstGeom prst="rect">
            <a:avLst/>
          </a:prstGeom>
        </p:spPr>
        <p:txBody>
          <a:bodyPr anchor="b"/>
          <a:lstStyle>
            <a:lvl1pPr>
              <a:defRPr sz="4800"/>
            </a:lvl1pPr>
          </a:lstStyle>
          <a:p>
            <a:r>
              <a:rPr lang="en-GB"/>
              <a:t>Click to edit Master title style</a:t>
            </a:r>
          </a:p>
        </p:txBody>
      </p:sp>
      <p:sp>
        <p:nvSpPr>
          <p:cNvPr id="13" name="Text Placeholder 3">
            <a:extLst>
              <a:ext uri="{FF2B5EF4-FFF2-40B4-BE49-F238E27FC236}">
                <a16:creationId xmlns:a16="http://schemas.microsoft.com/office/drawing/2014/main" id="{4F544FF3-EE4A-8745-81B6-51F48CC57D59}"/>
              </a:ext>
            </a:extLst>
          </p:cNvPr>
          <p:cNvSpPr>
            <a:spLocks noGrp="1"/>
          </p:cNvSpPr>
          <p:nvPr>
            <p:ph type="body" sz="half" idx="2"/>
          </p:nvPr>
        </p:nvSpPr>
        <p:spPr>
          <a:xfrm>
            <a:off x="544882" y="3219268"/>
            <a:ext cx="6613157" cy="6016172"/>
          </a:xfrm>
        </p:spPr>
        <p:txBody>
          <a:bodyPr/>
          <a:lstStyle>
            <a:lvl1pPr marL="0" indent="0">
              <a:buNone/>
              <a:defRPr sz="2400"/>
            </a:lvl1pPr>
            <a:lvl2pPr marL="685800" indent="0">
              <a:buNone/>
              <a:defRPr sz="2100"/>
            </a:lvl2pPr>
            <a:lvl3pPr marL="1371600" indent="0">
              <a:buNone/>
              <a:defRPr sz="1800"/>
            </a:lvl3pPr>
            <a:lvl4pPr marL="2057400" indent="0">
              <a:buNone/>
              <a:defRPr sz="1500"/>
            </a:lvl4pPr>
            <a:lvl5pPr marL="2743200" indent="0">
              <a:buNone/>
              <a:defRPr sz="1500"/>
            </a:lvl5pPr>
            <a:lvl6pPr marL="3429000" indent="0">
              <a:buNone/>
              <a:defRPr sz="1500"/>
            </a:lvl6pPr>
            <a:lvl7pPr marL="4114800" indent="0">
              <a:buNone/>
              <a:defRPr sz="1500"/>
            </a:lvl7pPr>
            <a:lvl8pPr marL="4800600" indent="0">
              <a:buNone/>
              <a:defRPr sz="1500"/>
            </a:lvl8pPr>
            <a:lvl9pPr marL="5486400" indent="0">
              <a:buNone/>
              <a:defRPr sz="1500"/>
            </a:lvl9pPr>
          </a:lstStyle>
          <a:p>
            <a:pPr lvl="0"/>
            <a:r>
              <a:rPr lang="en-GB"/>
              <a:t>Click to edit Master text styles</a:t>
            </a:r>
          </a:p>
        </p:txBody>
      </p:sp>
    </p:spTree>
    <p:extLst>
      <p:ext uri="{BB962C8B-B14F-4D97-AF65-F5344CB8AC3E}">
        <p14:creationId xmlns:p14="http://schemas.microsoft.com/office/powerpoint/2010/main" val="18199750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900946"/>
            <a:ext cx="18288000" cy="72582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050"/>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hasCustomPrompt="1"/>
          </p:nvPr>
        </p:nvSpPr>
        <p:spPr>
          <a:xfrm>
            <a:off x="544881" y="5926332"/>
            <a:ext cx="17198238" cy="2790948"/>
          </a:xfrm>
        </p:spPr>
        <p:txBody>
          <a:bodyPr/>
          <a:lstStyle>
            <a:lvl1pPr marL="0" indent="0" algn="ctr">
              <a:buNone/>
              <a:defRPr sz="3600">
                <a:solidFill>
                  <a:schemeClr val="bg1"/>
                </a:solidFill>
              </a:defRPr>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GB" dirty="0"/>
              <a:t>www.ncrm.ac.uk</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544881" y="582460"/>
            <a:ext cx="7759221" cy="71723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016716" y="9374149"/>
            <a:ext cx="1772744" cy="75125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043911" y="9336405"/>
            <a:ext cx="756084" cy="7611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2811956" y="9378894"/>
            <a:ext cx="2779533" cy="700533"/>
          </a:xfrm>
          <a:prstGeom prst="rect">
            <a:avLst/>
          </a:prstGeom>
        </p:spPr>
      </p:pic>
      <p:pic>
        <p:nvPicPr>
          <p:cNvPr id="6" name="Picture 5">
            <a:extLst>
              <a:ext uri="{FF2B5EF4-FFF2-40B4-BE49-F238E27FC236}">
                <a16:creationId xmlns:a16="http://schemas.microsoft.com/office/drawing/2014/main" id="{B78C5519-B7E1-4CE8-98B6-98C6C5A57B50}"/>
              </a:ext>
            </a:extLst>
          </p:cNvPr>
          <p:cNvPicPr>
            <a:picLocks noChangeAspect="1"/>
          </p:cNvPicPr>
          <p:nvPr userDrawn="1"/>
        </p:nvPicPr>
        <p:blipFill>
          <a:blip r:embed="rId6"/>
          <a:stretch>
            <a:fillRect/>
          </a:stretch>
        </p:blipFill>
        <p:spPr>
          <a:xfrm>
            <a:off x="6732674" y="9426134"/>
            <a:ext cx="3142857" cy="671429"/>
          </a:xfrm>
          <a:prstGeom prst="rect">
            <a:avLst/>
          </a:prstGeom>
        </p:spPr>
      </p:pic>
    </p:spTree>
    <p:extLst>
      <p:ext uri="{BB962C8B-B14F-4D97-AF65-F5344CB8AC3E}">
        <p14:creationId xmlns:p14="http://schemas.microsoft.com/office/powerpoint/2010/main" val="2393292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2">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900946"/>
            <a:ext cx="18288000" cy="725829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05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544881" y="2346960"/>
            <a:ext cx="17198238" cy="3441258"/>
          </a:xfrm>
          <a:prstGeom prst="rect">
            <a:avLst/>
          </a:prstGeom>
        </p:spPr>
        <p:txBody>
          <a:bodyPr anchor="b"/>
          <a:lstStyle>
            <a:lvl1pPr algn="ctr">
              <a:defRPr sz="9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544881" y="5926332"/>
            <a:ext cx="17198238" cy="2790948"/>
          </a:xfrm>
        </p:spPr>
        <p:txBody>
          <a:bodyPr/>
          <a:lstStyle>
            <a:lvl1pPr marL="0" indent="0" algn="ctr">
              <a:buNone/>
              <a:defRPr sz="3600">
                <a:solidFill>
                  <a:schemeClr val="bg1"/>
                </a:solidFill>
              </a:defRPr>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544881" y="582460"/>
            <a:ext cx="7759221" cy="71723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016716" y="9374149"/>
            <a:ext cx="1772744" cy="75125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043911" y="9336405"/>
            <a:ext cx="756084" cy="7611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2811956" y="9378894"/>
            <a:ext cx="2779533" cy="700533"/>
          </a:xfrm>
          <a:prstGeom prst="rect">
            <a:avLst/>
          </a:prstGeom>
        </p:spPr>
      </p:pic>
      <p:pic>
        <p:nvPicPr>
          <p:cNvPr id="8" name="Picture 7">
            <a:extLst>
              <a:ext uri="{FF2B5EF4-FFF2-40B4-BE49-F238E27FC236}">
                <a16:creationId xmlns:a16="http://schemas.microsoft.com/office/drawing/2014/main" id="{BF20498E-62FC-44C7-A5AE-A35AE88D0EC6}"/>
              </a:ext>
            </a:extLst>
          </p:cNvPr>
          <p:cNvPicPr>
            <a:picLocks noChangeAspect="1"/>
          </p:cNvPicPr>
          <p:nvPr userDrawn="1"/>
        </p:nvPicPr>
        <p:blipFill>
          <a:blip r:embed="rId6"/>
          <a:stretch>
            <a:fillRect/>
          </a:stretch>
        </p:blipFill>
        <p:spPr>
          <a:xfrm>
            <a:off x="6732674" y="9424774"/>
            <a:ext cx="3142857" cy="671429"/>
          </a:xfrm>
          <a:prstGeom prst="rect">
            <a:avLst/>
          </a:prstGeom>
        </p:spPr>
      </p:pic>
    </p:spTree>
    <p:extLst>
      <p:ext uri="{BB962C8B-B14F-4D97-AF65-F5344CB8AC3E}">
        <p14:creationId xmlns:p14="http://schemas.microsoft.com/office/powerpoint/2010/main" val="2975938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3">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900946"/>
            <a:ext cx="18288000" cy="725829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05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544881" y="2346960"/>
            <a:ext cx="17198238" cy="3441258"/>
          </a:xfrm>
          <a:prstGeom prst="rect">
            <a:avLst/>
          </a:prstGeom>
        </p:spPr>
        <p:txBody>
          <a:bodyPr anchor="b"/>
          <a:lstStyle>
            <a:lvl1pPr algn="ctr">
              <a:defRPr sz="9000">
                <a:solidFill>
                  <a:schemeClr val="accent5"/>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544881" y="5926332"/>
            <a:ext cx="17198238" cy="2790948"/>
          </a:xfrm>
        </p:spPr>
        <p:txBody>
          <a:bodyPr/>
          <a:lstStyle>
            <a:lvl1pPr marL="0" indent="0" algn="ctr">
              <a:buNone/>
              <a:defRPr sz="3600">
                <a:solidFill>
                  <a:schemeClr val="accent5"/>
                </a:solidFill>
              </a:defRPr>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544881" y="582460"/>
            <a:ext cx="7759221" cy="71723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016716" y="9374149"/>
            <a:ext cx="1772744" cy="75125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043911" y="9336405"/>
            <a:ext cx="756084" cy="7611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2811956" y="9378894"/>
            <a:ext cx="2779533" cy="700533"/>
          </a:xfrm>
          <a:prstGeom prst="rect">
            <a:avLst/>
          </a:prstGeom>
        </p:spPr>
      </p:pic>
      <p:pic>
        <p:nvPicPr>
          <p:cNvPr id="8" name="Picture 7">
            <a:extLst>
              <a:ext uri="{FF2B5EF4-FFF2-40B4-BE49-F238E27FC236}">
                <a16:creationId xmlns:a16="http://schemas.microsoft.com/office/drawing/2014/main" id="{7FC403FE-61E7-4335-AC11-5FAD3B7A0AB9}"/>
              </a:ext>
            </a:extLst>
          </p:cNvPr>
          <p:cNvPicPr>
            <a:picLocks noChangeAspect="1"/>
          </p:cNvPicPr>
          <p:nvPr userDrawn="1"/>
        </p:nvPicPr>
        <p:blipFill>
          <a:blip r:embed="rId6"/>
          <a:stretch>
            <a:fillRect/>
          </a:stretch>
        </p:blipFill>
        <p:spPr>
          <a:xfrm>
            <a:off x="6732674" y="9426134"/>
            <a:ext cx="3142857" cy="671429"/>
          </a:xfrm>
          <a:prstGeom prst="rect">
            <a:avLst/>
          </a:prstGeom>
        </p:spPr>
      </p:pic>
    </p:spTree>
    <p:extLst>
      <p:ext uri="{BB962C8B-B14F-4D97-AF65-F5344CB8AC3E}">
        <p14:creationId xmlns:p14="http://schemas.microsoft.com/office/powerpoint/2010/main" val="1411696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4">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57628E6-B12D-5448-844A-4D0654447B37}"/>
              </a:ext>
            </a:extLst>
          </p:cNvPr>
          <p:cNvSpPr/>
          <p:nvPr userDrawn="1"/>
        </p:nvSpPr>
        <p:spPr>
          <a:xfrm>
            <a:off x="0" y="1900946"/>
            <a:ext cx="18288000" cy="725829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050"/>
          </a:p>
        </p:txBody>
      </p:sp>
      <p:sp>
        <p:nvSpPr>
          <p:cNvPr id="2" name="Title 1">
            <a:extLst>
              <a:ext uri="{FF2B5EF4-FFF2-40B4-BE49-F238E27FC236}">
                <a16:creationId xmlns:a16="http://schemas.microsoft.com/office/drawing/2014/main" id="{7063748C-7BF2-404A-AC72-C23BCD2F8F7F}"/>
              </a:ext>
            </a:extLst>
          </p:cNvPr>
          <p:cNvSpPr>
            <a:spLocks noGrp="1"/>
          </p:cNvSpPr>
          <p:nvPr>
            <p:ph type="ctrTitle"/>
          </p:nvPr>
        </p:nvSpPr>
        <p:spPr>
          <a:xfrm>
            <a:off x="544881" y="2346960"/>
            <a:ext cx="17198238" cy="3441258"/>
          </a:xfrm>
          <a:prstGeom prst="rect">
            <a:avLst/>
          </a:prstGeom>
        </p:spPr>
        <p:txBody>
          <a:bodyPr anchor="b"/>
          <a:lstStyle>
            <a:lvl1pPr algn="ctr">
              <a:defRPr sz="9000">
                <a:solidFill>
                  <a:schemeClr val="bg1"/>
                </a:solidFill>
              </a:defRPr>
            </a:lvl1pPr>
          </a:lstStyle>
          <a:p>
            <a:r>
              <a:rPr lang="en-GB"/>
              <a:t>Click to edit Master title style</a:t>
            </a:r>
          </a:p>
        </p:txBody>
      </p:sp>
      <p:sp>
        <p:nvSpPr>
          <p:cNvPr id="3" name="Subtitle 2">
            <a:extLst>
              <a:ext uri="{FF2B5EF4-FFF2-40B4-BE49-F238E27FC236}">
                <a16:creationId xmlns:a16="http://schemas.microsoft.com/office/drawing/2014/main" id="{7A51F9B3-6AC9-AF47-819F-942053CCBC8B}"/>
              </a:ext>
            </a:extLst>
          </p:cNvPr>
          <p:cNvSpPr>
            <a:spLocks noGrp="1"/>
          </p:cNvSpPr>
          <p:nvPr>
            <p:ph type="subTitle" idx="1"/>
          </p:nvPr>
        </p:nvSpPr>
        <p:spPr>
          <a:xfrm>
            <a:off x="544881" y="5926332"/>
            <a:ext cx="17198238" cy="2790948"/>
          </a:xfrm>
        </p:spPr>
        <p:txBody>
          <a:bodyPr/>
          <a:lstStyle>
            <a:lvl1pPr marL="0" indent="0" algn="ctr">
              <a:buNone/>
              <a:defRPr sz="3600">
                <a:solidFill>
                  <a:schemeClr val="bg1"/>
                </a:solidFill>
              </a:defRPr>
            </a:lvl1pPr>
            <a:lvl2pPr marL="685800" indent="0" algn="ctr">
              <a:buNone/>
              <a:defRPr sz="3000"/>
            </a:lvl2pPr>
            <a:lvl3pPr marL="1371600" indent="0" algn="ctr">
              <a:buNone/>
              <a:defRPr sz="2700"/>
            </a:lvl3pPr>
            <a:lvl4pPr marL="2057400" indent="0" algn="ctr">
              <a:buNone/>
              <a:defRPr sz="2400"/>
            </a:lvl4pPr>
            <a:lvl5pPr marL="2743200" indent="0" algn="ctr">
              <a:buNone/>
              <a:defRPr sz="2400"/>
            </a:lvl5pPr>
            <a:lvl6pPr marL="3429000" indent="0" algn="ctr">
              <a:buNone/>
              <a:defRPr sz="2400"/>
            </a:lvl6pPr>
            <a:lvl7pPr marL="4114800" indent="0" algn="ctr">
              <a:buNone/>
              <a:defRPr sz="2400"/>
            </a:lvl7pPr>
            <a:lvl8pPr marL="4800600" indent="0" algn="ctr">
              <a:buNone/>
              <a:defRPr sz="2400"/>
            </a:lvl8pPr>
            <a:lvl9pPr marL="5486400" indent="0" algn="ctr">
              <a:buNone/>
              <a:defRPr sz="2400"/>
            </a:lvl9pPr>
          </a:lstStyle>
          <a:p>
            <a:r>
              <a:rPr lang="en-GB"/>
              <a:t>Click to edit Master subtitle style</a:t>
            </a:r>
          </a:p>
        </p:txBody>
      </p:sp>
      <p:pic>
        <p:nvPicPr>
          <p:cNvPr id="11" name="Picture 10">
            <a:extLst>
              <a:ext uri="{FF2B5EF4-FFF2-40B4-BE49-F238E27FC236}">
                <a16:creationId xmlns:a16="http://schemas.microsoft.com/office/drawing/2014/main" id="{77384B1B-FB67-3945-8684-91BF0AE0DEC5}"/>
              </a:ext>
            </a:extLst>
          </p:cNvPr>
          <p:cNvPicPr>
            <a:picLocks noChangeAspect="1"/>
          </p:cNvPicPr>
          <p:nvPr userDrawn="1"/>
        </p:nvPicPr>
        <p:blipFill>
          <a:blip r:embed="rId2"/>
          <a:stretch>
            <a:fillRect/>
          </a:stretch>
        </p:blipFill>
        <p:spPr>
          <a:xfrm>
            <a:off x="544881" y="582460"/>
            <a:ext cx="7759221" cy="717239"/>
          </a:xfrm>
          <a:prstGeom prst="rect">
            <a:avLst/>
          </a:prstGeom>
        </p:spPr>
      </p:pic>
      <p:pic>
        <p:nvPicPr>
          <p:cNvPr id="9" name="Picture 7" descr="R:\CENTRES\NCRM\Publicity\Logos\Other\TAB_col_white_background.png">
            <a:extLst>
              <a:ext uri="{FF2B5EF4-FFF2-40B4-BE49-F238E27FC236}">
                <a16:creationId xmlns:a16="http://schemas.microsoft.com/office/drawing/2014/main" id="{81AE495C-B492-4C4D-9AF6-92DDCC336583}"/>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1016716" y="9374149"/>
            <a:ext cx="1772744" cy="75125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8" descr="R:\CENTRES\NCRM\Publicity\Logos\Other\298px-University_of_Edinburgh_logo.svg.png">
            <a:extLst>
              <a:ext uri="{FF2B5EF4-FFF2-40B4-BE49-F238E27FC236}">
                <a16:creationId xmlns:a16="http://schemas.microsoft.com/office/drawing/2014/main" id="{E6688575-48E5-7B4A-B014-D341528E139C}"/>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4043911" y="9336405"/>
            <a:ext cx="756084" cy="76115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A picture containing drawing&#10;&#10;Description automatically generated">
            <a:extLst>
              <a:ext uri="{FF2B5EF4-FFF2-40B4-BE49-F238E27FC236}">
                <a16:creationId xmlns:a16="http://schemas.microsoft.com/office/drawing/2014/main" id="{7F18DE1A-82E0-6541-9A23-838A0F31412E}"/>
              </a:ext>
            </a:extLst>
          </p:cNvPr>
          <p:cNvPicPr>
            <a:picLocks noChangeAspect="1"/>
          </p:cNvPicPr>
          <p:nvPr userDrawn="1"/>
        </p:nvPicPr>
        <p:blipFill>
          <a:blip r:embed="rId5"/>
          <a:stretch>
            <a:fillRect/>
          </a:stretch>
        </p:blipFill>
        <p:spPr>
          <a:xfrm>
            <a:off x="2811956" y="9378894"/>
            <a:ext cx="2779533" cy="700533"/>
          </a:xfrm>
          <a:prstGeom prst="rect">
            <a:avLst/>
          </a:prstGeom>
        </p:spPr>
      </p:pic>
      <p:pic>
        <p:nvPicPr>
          <p:cNvPr id="13" name="Picture 12">
            <a:extLst>
              <a:ext uri="{FF2B5EF4-FFF2-40B4-BE49-F238E27FC236}">
                <a16:creationId xmlns:a16="http://schemas.microsoft.com/office/drawing/2014/main" id="{05083779-71FF-47D9-B8A2-14F68818BA39}"/>
              </a:ext>
            </a:extLst>
          </p:cNvPr>
          <p:cNvPicPr>
            <a:picLocks noChangeAspect="1"/>
          </p:cNvPicPr>
          <p:nvPr userDrawn="1"/>
        </p:nvPicPr>
        <p:blipFill>
          <a:blip r:embed="rId6"/>
          <a:stretch>
            <a:fillRect/>
          </a:stretch>
        </p:blipFill>
        <p:spPr>
          <a:xfrm>
            <a:off x="6732674" y="9426134"/>
            <a:ext cx="3142857" cy="671429"/>
          </a:xfrm>
          <a:prstGeom prst="rect">
            <a:avLst/>
          </a:prstGeom>
        </p:spPr>
      </p:pic>
    </p:spTree>
    <p:extLst>
      <p:ext uri="{BB962C8B-B14F-4D97-AF65-F5344CB8AC3E}">
        <p14:creationId xmlns:p14="http://schemas.microsoft.com/office/powerpoint/2010/main" val="2098108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28D7D-7D49-6149-85A9-790F6302B6EA}"/>
              </a:ext>
            </a:extLst>
          </p:cNvPr>
          <p:cNvSpPr>
            <a:spLocks noGrp="1"/>
          </p:cNvSpPr>
          <p:nvPr>
            <p:ph type="title"/>
          </p:nvPr>
        </p:nvSpPr>
        <p:spPr>
          <a:xfrm>
            <a:off x="544881" y="1451654"/>
            <a:ext cx="17179188" cy="4980345"/>
          </a:xfrm>
          <a:prstGeom prst="rect">
            <a:avLst/>
          </a:prstGeom>
        </p:spPr>
        <p:txBody>
          <a:bodyPr anchor="b"/>
          <a:lstStyle>
            <a:lvl1pPr>
              <a:defRPr sz="9000"/>
            </a:lvl1pPr>
          </a:lstStyle>
          <a:p>
            <a:r>
              <a:rPr lang="en-GB"/>
              <a:t>Click to edit Master title style</a:t>
            </a:r>
          </a:p>
        </p:txBody>
      </p:sp>
      <p:sp>
        <p:nvSpPr>
          <p:cNvPr id="3" name="Text Placeholder 2">
            <a:extLst>
              <a:ext uri="{FF2B5EF4-FFF2-40B4-BE49-F238E27FC236}">
                <a16:creationId xmlns:a16="http://schemas.microsoft.com/office/drawing/2014/main" id="{ACEC164E-B923-E240-9549-3665C48CF812}"/>
              </a:ext>
            </a:extLst>
          </p:cNvPr>
          <p:cNvSpPr>
            <a:spLocks noGrp="1"/>
          </p:cNvSpPr>
          <p:nvPr>
            <p:ph type="body" idx="1"/>
          </p:nvPr>
        </p:nvSpPr>
        <p:spPr>
          <a:xfrm>
            <a:off x="544881" y="6472479"/>
            <a:ext cx="17179188" cy="2839161"/>
          </a:xfrm>
        </p:spPr>
        <p:txBody>
          <a:bodyPr/>
          <a:lstStyle>
            <a:lvl1pPr marL="0" indent="0">
              <a:buNone/>
              <a:defRPr sz="3600">
                <a:solidFill>
                  <a:schemeClr val="tx1">
                    <a:tint val="75000"/>
                  </a:schemeClr>
                </a:solidFill>
              </a:defRPr>
            </a:lvl1pPr>
            <a:lvl2pPr marL="685800" indent="0">
              <a:buNone/>
              <a:defRPr sz="3000">
                <a:solidFill>
                  <a:schemeClr val="tx1">
                    <a:tint val="75000"/>
                  </a:schemeClr>
                </a:solidFill>
              </a:defRPr>
            </a:lvl2pPr>
            <a:lvl3pPr marL="1371600" indent="0">
              <a:buNone/>
              <a:defRPr sz="2700">
                <a:solidFill>
                  <a:schemeClr val="tx1">
                    <a:tint val="75000"/>
                  </a:schemeClr>
                </a:solidFill>
              </a:defRPr>
            </a:lvl3pPr>
            <a:lvl4pPr marL="2057400" indent="0">
              <a:buNone/>
              <a:defRPr sz="2400">
                <a:solidFill>
                  <a:schemeClr val="tx1">
                    <a:tint val="75000"/>
                  </a:schemeClr>
                </a:solidFill>
              </a:defRPr>
            </a:lvl4pPr>
            <a:lvl5pPr marL="2743200" indent="0">
              <a:buNone/>
              <a:defRPr sz="2400">
                <a:solidFill>
                  <a:schemeClr val="tx1">
                    <a:tint val="75000"/>
                  </a:schemeClr>
                </a:solidFill>
              </a:defRPr>
            </a:lvl5pPr>
            <a:lvl6pPr marL="3429000" indent="0">
              <a:buNone/>
              <a:defRPr sz="2400">
                <a:solidFill>
                  <a:schemeClr val="tx1">
                    <a:tint val="75000"/>
                  </a:schemeClr>
                </a:solidFill>
              </a:defRPr>
            </a:lvl6pPr>
            <a:lvl7pPr marL="4114800" indent="0">
              <a:buNone/>
              <a:defRPr sz="2400">
                <a:solidFill>
                  <a:schemeClr val="tx1">
                    <a:tint val="75000"/>
                  </a:schemeClr>
                </a:solidFill>
              </a:defRPr>
            </a:lvl7pPr>
            <a:lvl8pPr marL="4800600" indent="0">
              <a:buNone/>
              <a:defRPr sz="2400">
                <a:solidFill>
                  <a:schemeClr val="tx1">
                    <a:tint val="75000"/>
                  </a:schemeClr>
                </a:solidFill>
              </a:defRPr>
            </a:lvl8pPr>
            <a:lvl9pPr marL="5486400" indent="0">
              <a:buNone/>
              <a:defRPr sz="2400">
                <a:solidFill>
                  <a:schemeClr val="tx1">
                    <a:tint val="75000"/>
                  </a:schemeClr>
                </a:solidFill>
              </a:defRPr>
            </a:lvl9pPr>
          </a:lstStyle>
          <a:p>
            <a:pPr lvl="0"/>
            <a:r>
              <a:rPr lang="en-GB"/>
              <a:t>Click to edit Master text styles</a:t>
            </a:r>
          </a:p>
        </p:txBody>
      </p:sp>
    </p:spTree>
    <p:extLst>
      <p:ext uri="{BB962C8B-B14F-4D97-AF65-F5344CB8AC3E}">
        <p14:creationId xmlns:p14="http://schemas.microsoft.com/office/powerpoint/2010/main" val="1104841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270E3-D185-C543-A176-FE39E0825954}"/>
              </a:ext>
            </a:extLst>
          </p:cNvPr>
          <p:cNvSpPr>
            <a:spLocks noGrp="1"/>
          </p:cNvSpPr>
          <p:nvPr>
            <p:ph type="title"/>
          </p:nvPr>
        </p:nvSpPr>
        <p:spPr>
          <a:xfrm>
            <a:off x="544881" y="1451654"/>
            <a:ext cx="17198238" cy="1988345"/>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CA0CB8F3-4A2C-DA4D-A16E-D94E7874353D}"/>
              </a:ext>
            </a:extLst>
          </p:cNvPr>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Tree>
    <p:extLst>
      <p:ext uri="{BB962C8B-B14F-4D97-AF65-F5344CB8AC3E}">
        <p14:creationId xmlns:p14="http://schemas.microsoft.com/office/powerpoint/2010/main" val="3376358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A997A0-490A-784A-A385-F0CA6C7678EF}"/>
              </a:ext>
            </a:extLst>
          </p:cNvPr>
          <p:cNvSpPr>
            <a:spLocks noGrp="1"/>
          </p:cNvSpPr>
          <p:nvPr>
            <p:ph type="title"/>
          </p:nvPr>
        </p:nvSpPr>
        <p:spPr>
          <a:xfrm>
            <a:off x="544881" y="1451654"/>
            <a:ext cx="17198238" cy="1459488"/>
          </a:xfrm>
          <a:prstGeom prst="rect">
            <a:avLst/>
          </a:prstGeom>
        </p:spPr>
        <p:txBody>
          <a:bodyPr/>
          <a:lstStyle/>
          <a:p>
            <a:r>
              <a:rPr lang="en-GB"/>
              <a:t>Click to edit Master title style</a:t>
            </a:r>
          </a:p>
        </p:txBody>
      </p:sp>
      <p:sp>
        <p:nvSpPr>
          <p:cNvPr id="3" name="Content Placeholder 2">
            <a:extLst>
              <a:ext uri="{FF2B5EF4-FFF2-40B4-BE49-F238E27FC236}">
                <a16:creationId xmlns:a16="http://schemas.microsoft.com/office/drawing/2014/main" id="{820E3A61-4AAF-E649-B9B9-0ED494C8F013}"/>
              </a:ext>
            </a:extLst>
          </p:cNvPr>
          <p:cNvSpPr>
            <a:spLocks noGrp="1"/>
          </p:cNvSpPr>
          <p:nvPr>
            <p:ph sz="half" idx="1"/>
          </p:nvPr>
        </p:nvSpPr>
        <p:spPr>
          <a:xfrm>
            <a:off x="544881" y="3268131"/>
            <a:ext cx="8428452" cy="607398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p>
        </p:txBody>
      </p:sp>
      <p:sp>
        <p:nvSpPr>
          <p:cNvPr id="4" name="Content Placeholder 3">
            <a:extLst>
              <a:ext uri="{FF2B5EF4-FFF2-40B4-BE49-F238E27FC236}">
                <a16:creationId xmlns:a16="http://schemas.microsoft.com/office/drawing/2014/main" id="{3907FADD-BF12-F941-A7FA-DA0D0D943A6D}"/>
              </a:ext>
            </a:extLst>
          </p:cNvPr>
          <p:cNvSpPr>
            <a:spLocks noGrp="1"/>
          </p:cNvSpPr>
          <p:nvPr>
            <p:ph sz="half" idx="2"/>
          </p:nvPr>
        </p:nvSpPr>
        <p:spPr>
          <a:xfrm>
            <a:off x="9295878" y="3268131"/>
            <a:ext cx="8447241" cy="607398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Tree>
    <p:extLst>
      <p:ext uri="{BB962C8B-B14F-4D97-AF65-F5344CB8AC3E}">
        <p14:creationId xmlns:p14="http://schemas.microsoft.com/office/powerpoint/2010/main" val="3152001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70B68ED-93B3-CA48-BD14-08002B653C67}"/>
              </a:ext>
            </a:extLst>
          </p:cNvPr>
          <p:cNvSpPr>
            <a:spLocks noGrp="1"/>
          </p:cNvSpPr>
          <p:nvPr>
            <p:ph type="body" idx="1"/>
          </p:nvPr>
        </p:nvSpPr>
        <p:spPr>
          <a:xfrm>
            <a:off x="540118" y="3268131"/>
            <a:ext cx="8418668" cy="1029387"/>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GB"/>
              <a:t>Click to edit Master text styles</a:t>
            </a:r>
          </a:p>
        </p:txBody>
      </p:sp>
      <p:sp>
        <p:nvSpPr>
          <p:cNvPr id="4" name="Content Placeholder 3">
            <a:extLst>
              <a:ext uri="{FF2B5EF4-FFF2-40B4-BE49-F238E27FC236}">
                <a16:creationId xmlns:a16="http://schemas.microsoft.com/office/drawing/2014/main" id="{FECB3630-FA56-C944-829B-CDE5800343EE}"/>
              </a:ext>
            </a:extLst>
          </p:cNvPr>
          <p:cNvSpPr>
            <a:spLocks noGrp="1"/>
          </p:cNvSpPr>
          <p:nvPr>
            <p:ph sz="half" idx="2"/>
          </p:nvPr>
        </p:nvSpPr>
        <p:spPr>
          <a:xfrm>
            <a:off x="540118" y="4503999"/>
            <a:ext cx="8418668" cy="483812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4FF61A93-23B8-BE4F-B7AB-D0733A8FA513}"/>
              </a:ext>
            </a:extLst>
          </p:cNvPr>
          <p:cNvSpPr>
            <a:spLocks noGrp="1"/>
          </p:cNvSpPr>
          <p:nvPr>
            <p:ph type="body" sz="quarter" idx="3"/>
          </p:nvPr>
        </p:nvSpPr>
        <p:spPr>
          <a:xfrm>
            <a:off x="9295878" y="3268131"/>
            <a:ext cx="8452005" cy="1029387"/>
          </a:xfrm>
        </p:spPr>
        <p:txBody>
          <a:bodyPr anchor="b"/>
          <a:lstStyle>
            <a:lvl1pPr marL="0" indent="0">
              <a:buNone/>
              <a:defRPr sz="3600" b="1"/>
            </a:lvl1pPr>
            <a:lvl2pPr marL="685800" indent="0">
              <a:buNone/>
              <a:defRPr sz="3000" b="1"/>
            </a:lvl2pPr>
            <a:lvl3pPr marL="1371600" indent="0">
              <a:buNone/>
              <a:defRPr sz="2700" b="1"/>
            </a:lvl3pPr>
            <a:lvl4pPr marL="2057400" indent="0">
              <a:buNone/>
              <a:defRPr sz="2400" b="1"/>
            </a:lvl4pPr>
            <a:lvl5pPr marL="2743200" indent="0">
              <a:buNone/>
              <a:defRPr sz="2400" b="1"/>
            </a:lvl5pPr>
            <a:lvl6pPr marL="3429000" indent="0">
              <a:buNone/>
              <a:defRPr sz="2400" b="1"/>
            </a:lvl6pPr>
            <a:lvl7pPr marL="4114800" indent="0">
              <a:buNone/>
              <a:defRPr sz="2400" b="1"/>
            </a:lvl7pPr>
            <a:lvl8pPr marL="4800600" indent="0">
              <a:buNone/>
              <a:defRPr sz="2400" b="1"/>
            </a:lvl8pPr>
            <a:lvl9pPr marL="5486400" indent="0">
              <a:buNone/>
              <a:defRPr sz="2400" b="1"/>
            </a:lvl9pPr>
          </a:lstStyle>
          <a:p>
            <a:pPr lvl="0"/>
            <a:r>
              <a:rPr lang="en-GB"/>
              <a:t>Click to edit Master text styles</a:t>
            </a:r>
          </a:p>
        </p:txBody>
      </p:sp>
      <p:sp>
        <p:nvSpPr>
          <p:cNvPr id="6" name="Content Placeholder 5">
            <a:extLst>
              <a:ext uri="{FF2B5EF4-FFF2-40B4-BE49-F238E27FC236}">
                <a16:creationId xmlns:a16="http://schemas.microsoft.com/office/drawing/2014/main" id="{D5FF97EC-EC9C-4542-AD36-17998146D92E}"/>
              </a:ext>
            </a:extLst>
          </p:cNvPr>
          <p:cNvSpPr>
            <a:spLocks noGrp="1"/>
          </p:cNvSpPr>
          <p:nvPr>
            <p:ph sz="quarter" idx="4"/>
          </p:nvPr>
        </p:nvSpPr>
        <p:spPr>
          <a:xfrm>
            <a:off x="9295878" y="4503999"/>
            <a:ext cx="8452005" cy="4838121"/>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4" name="Title 1">
            <a:extLst>
              <a:ext uri="{FF2B5EF4-FFF2-40B4-BE49-F238E27FC236}">
                <a16:creationId xmlns:a16="http://schemas.microsoft.com/office/drawing/2014/main" id="{7B4DD1CF-364C-6F46-BCE5-2169AE16F142}"/>
              </a:ext>
            </a:extLst>
          </p:cNvPr>
          <p:cNvSpPr>
            <a:spLocks noGrp="1"/>
          </p:cNvSpPr>
          <p:nvPr>
            <p:ph type="title"/>
          </p:nvPr>
        </p:nvSpPr>
        <p:spPr>
          <a:xfrm>
            <a:off x="544881" y="1451654"/>
            <a:ext cx="17198238" cy="1459488"/>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2830949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5B45BDD3-1A9E-F648-95FA-6F2F7556B7A1}"/>
              </a:ext>
            </a:extLst>
          </p:cNvPr>
          <p:cNvSpPr>
            <a:spLocks noGrp="1"/>
          </p:cNvSpPr>
          <p:nvPr>
            <p:ph type="title"/>
          </p:nvPr>
        </p:nvSpPr>
        <p:spPr>
          <a:xfrm>
            <a:off x="544881" y="1451654"/>
            <a:ext cx="17198238" cy="1459488"/>
          </a:xfrm>
          <a:prstGeom prst="rect">
            <a:avLst/>
          </a:prstGeom>
        </p:spPr>
        <p:txBody>
          <a:bodyPr/>
          <a:lstStyle/>
          <a:p>
            <a:r>
              <a:rPr lang="en-GB"/>
              <a:t>Click to edit Master title style</a:t>
            </a:r>
          </a:p>
        </p:txBody>
      </p:sp>
    </p:spTree>
    <p:extLst>
      <p:ext uri="{BB962C8B-B14F-4D97-AF65-F5344CB8AC3E}">
        <p14:creationId xmlns:p14="http://schemas.microsoft.com/office/powerpoint/2010/main" val="3352682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ADCABCB-53D2-2848-96D0-2209714C4672}"/>
              </a:ext>
            </a:extLst>
          </p:cNvPr>
          <p:cNvSpPr>
            <a:spLocks noGrp="1"/>
          </p:cNvSpPr>
          <p:nvPr>
            <p:ph type="body" idx="1"/>
          </p:nvPr>
        </p:nvSpPr>
        <p:spPr>
          <a:xfrm>
            <a:off x="544881" y="3759413"/>
            <a:ext cx="17198238" cy="556746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 name="Title Placeholder 9">
            <a:extLst>
              <a:ext uri="{FF2B5EF4-FFF2-40B4-BE49-F238E27FC236}">
                <a16:creationId xmlns:a16="http://schemas.microsoft.com/office/drawing/2014/main" id="{AC2D8B6F-598E-8249-89D1-C6BBA7F3BA4F}"/>
              </a:ext>
            </a:extLst>
          </p:cNvPr>
          <p:cNvSpPr>
            <a:spLocks noGrp="1"/>
          </p:cNvSpPr>
          <p:nvPr>
            <p:ph type="title"/>
          </p:nvPr>
        </p:nvSpPr>
        <p:spPr>
          <a:xfrm>
            <a:off x="544881" y="1451654"/>
            <a:ext cx="17198238" cy="1988345"/>
          </a:xfrm>
          <a:prstGeom prst="rect">
            <a:avLst/>
          </a:prstGeom>
        </p:spPr>
        <p:txBody>
          <a:bodyPr vert="horz" lIns="91440" tIns="45720" rIns="91440" bIns="45720" rtlCol="0" anchor="ctr">
            <a:normAutofit/>
          </a:bodyPr>
          <a:lstStyle/>
          <a:p>
            <a:r>
              <a:rPr lang="en-GB" dirty="0"/>
              <a:t>Click to edit Master title style</a:t>
            </a:r>
          </a:p>
        </p:txBody>
      </p:sp>
      <p:pic>
        <p:nvPicPr>
          <p:cNvPr id="13" name="Picture 12">
            <a:extLst>
              <a:ext uri="{FF2B5EF4-FFF2-40B4-BE49-F238E27FC236}">
                <a16:creationId xmlns:a16="http://schemas.microsoft.com/office/drawing/2014/main" id="{7EF70C31-5F59-4D46-8052-4E0D39FFBDB8}"/>
              </a:ext>
              <a:ext uri="{C183D7F6-B498-43B3-948B-1728B52AA6E4}">
                <adec:decorative xmlns:adec="http://schemas.microsoft.com/office/drawing/2017/decorative" val="1"/>
              </a:ext>
            </a:extLst>
          </p:cNvPr>
          <p:cNvPicPr>
            <a:picLocks noChangeAspect="1"/>
          </p:cNvPicPr>
          <p:nvPr userDrawn="1"/>
        </p:nvPicPr>
        <p:blipFill>
          <a:blip r:embed="rId15"/>
          <a:stretch>
            <a:fillRect/>
          </a:stretch>
        </p:blipFill>
        <p:spPr>
          <a:xfrm>
            <a:off x="0" y="9704541"/>
            <a:ext cx="18288000" cy="582459"/>
          </a:xfrm>
          <a:prstGeom prst="rect">
            <a:avLst/>
          </a:prstGeom>
        </p:spPr>
      </p:pic>
    </p:spTree>
    <p:extLst>
      <p:ext uri="{BB962C8B-B14F-4D97-AF65-F5344CB8AC3E}">
        <p14:creationId xmlns:p14="http://schemas.microsoft.com/office/powerpoint/2010/main" val="2636643151"/>
      </p:ext>
    </p:extLst>
  </p:cSld>
  <p:clrMap bg1="lt1" tx1="dk1" bg2="lt2" tx2="dk2" accent1="accent1" accent2="accent2" accent3="accent3" accent4="accent4" accent5="accent5" accent6="accent6" hlink="hlink" folHlink="folHlink"/>
  <p:sldLayoutIdLst>
    <p:sldLayoutId id="2147483649" r:id="rId1"/>
    <p:sldLayoutId id="2147483658" r:id="rId2"/>
    <p:sldLayoutId id="2147483659" r:id="rId3"/>
    <p:sldLayoutId id="2147483660" r:id="rId4"/>
    <p:sldLayoutId id="2147483651" r:id="rId5"/>
    <p:sldLayoutId id="2147483650" r:id="rId6"/>
    <p:sldLayoutId id="2147483652" r:id="rId7"/>
    <p:sldLayoutId id="2147483653" r:id="rId8"/>
    <p:sldLayoutId id="2147483654" r:id="rId9"/>
    <p:sldLayoutId id="2147483655" r:id="rId10"/>
    <p:sldLayoutId id="2147483656" r:id="rId11"/>
    <p:sldLayoutId id="2147483657" r:id="rId12"/>
    <p:sldLayoutId id="2147483661" r:id="rId13"/>
  </p:sldLayoutIdLst>
  <p:hf hdr="0" ftr="0" dt="0"/>
  <p:txStyles>
    <p:titleStyle>
      <a:lvl1pPr algn="l" defTabSz="1371600" rtl="0" eaLnBrk="1" latinLnBrk="0" hangingPunct="1">
        <a:lnSpc>
          <a:spcPct val="90000"/>
        </a:lnSpc>
        <a:spcBef>
          <a:spcPct val="0"/>
        </a:spcBef>
        <a:buNone/>
        <a:defRPr sz="5400" b="1" kern="1200">
          <a:solidFill>
            <a:schemeClr val="accent2"/>
          </a:solidFill>
          <a:latin typeface="+mj-lt"/>
          <a:ea typeface="+mj-ea"/>
          <a:cs typeface="+mj-cs"/>
        </a:defRPr>
      </a:lvl1pPr>
    </p:titleStyle>
    <p:body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00" rtl="0" eaLnBrk="1" latinLnBrk="0" hangingPunct="1">
        <a:defRPr sz="2700" kern="1200">
          <a:solidFill>
            <a:schemeClr val="tx1"/>
          </a:solidFill>
          <a:latin typeface="+mn-lt"/>
          <a:ea typeface="+mn-ea"/>
          <a:cs typeface="+mn-cs"/>
        </a:defRPr>
      </a:lvl1pPr>
      <a:lvl2pPr marL="685800" algn="l" defTabSz="1371600" rtl="0" eaLnBrk="1" latinLnBrk="0" hangingPunct="1">
        <a:defRPr sz="2700" kern="1200">
          <a:solidFill>
            <a:schemeClr val="tx1"/>
          </a:solidFill>
          <a:latin typeface="+mn-lt"/>
          <a:ea typeface="+mn-ea"/>
          <a:cs typeface="+mn-cs"/>
        </a:defRPr>
      </a:lvl2pPr>
      <a:lvl3pPr marL="1371600" algn="l" defTabSz="1371600" rtl="0" eaLnBrk="1" latinLnBrk="0" hangingPunct="1">
        <a:defRPr sz="2700" kern="1200">
          <a:solidFill>
            <a:schemeClr val="tx1"/>
          </a:solidFill>
          <a:latin typeface="+mn-lt"/>
          <a:ea typeface="+mn-ea"/>
          <a:cs typeface="+mn-cs"/>
        </a:defRPr>
      </a:lvl3pPr>
      <a:lvl4pPr marL="2057400" algn="l" defTabSz="1371600" rtl="0" eaLnBrk="1" latinLnBrk="0" hangingPunct="1">
        <a:defRPr sz="2700" kern="1200">
          <a:solidFill>
            <a:schemeClr val="tx1"/>
          </a:solidFill>
          <a:latin typeface="+mn-lt"/>
          <a:ea typeface="+mn-ea"/>
          <a:cs typeface="+mn-cs"/>
        </a:defRPr>
      </a:lvl4pPr>
      <a:lvl5pPr marL="2743200" algn="l" defTabSz="1371600" rtl="0" eaLnBrk="1" latinLnBrk="0" hangingPunct="1">
        <a:defRPr sz="2700" kern="1200">
          <a:solidFill>
            <a:schemeClr val="tx1"/>
          </a:solidFill>
          <a:latin typeface="+mn-lt"/>
          <a:ea typeface="+mn-ea"/>
          <a:cs typeface="+mn-cs"/>
        </a:defRPr>
      </a:lvl5pPr>
      <a:lvl6pPr marL="3429000" algn="l" defTabSz="1371600" rtl="0" eaLnBrk="1" latinLnBrk="0" hangingPunct="1">
        <a:defRPr sz="2700" kern="1200">
          <a:solidFill>
            <a:schemeClr val="tx1"/>
          </a:solidFill>
          <a:latin typeface="+mn-lt"/>
          <a:ea typeface="+mn-ea"/>
          <a:cs typeface="+mn-cs"/>
        </a:defRPr>
      </a:lvl6pPr>
      <a:lvl7pPr marL="4114800" algn="l" defTabSz="1371600" rtl="0" eaLnBrk="1" latinLnBrk="0" hangingPunct="1">
        <a:defRPr sz="2700" kern="1200">
          <a:solidFill>
            <a:schemeClr val="tx1"/>
          </a:solidFill>
          <a:latin typeface="+mn-lt"/>
          <a:ea typeface="+mn-ea"/>
          <a:cs typeface="+mn-cs"/>
        </a:defRPr>
      </a:lvl7pPr>
      <a:lvl8pPr marL="4800600" algn="l" defTabSz="1371600" rtl="0" eaLnBrk="1" latinLnBrk="0" hangingPunct="1">
        <a:defRPr sz="2700" kern="1200">
          <a:solidFill>
            <a:schemeClr val="tx1"/>
          </a:solidFill>
          <a:latin typeface="+mn-lt"/>
          <a:ea typeface="+mn-ea"/>
          <a:cs typeface="+mn-cs"/>
        </a:defRPr>
      </a:lvl8pPr>
      <a:lvl9pPr marL="5486400" algn="l" defTabSz="1371600" rtl="0" eaLnBrk="1" latinLnBrk="0" hangingPunct="1">
        <a:defRPr sz="2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www.bristol.ac.uk/media-library/sites/cmm/migrated/documents/4-concepts-sample.pdf"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24BF3-8D71-FC41-9B7C-67362AE1561D}"/>
              </a:ext>
            </a:extLst>
          </p:cNvPr>
          <p:cNvSpPr>
            <a:spLocks noGrp="1"/>
          </p:cNvSpPr>
          <p:nvPr>
            <p:ph type="ctrTitle"/>
          </p:nvPr>
        </p:nvSpPr>
        <p:spPr>
          <a:xfrm>
            <a:off x="544881" y="4047563"/>
            <a:ext cx="17198238" cy="2454837"/>
          </a:xfrm>
        </p:spPr>
        <p:txBody>
          <a:bodyPr>
            <a:normAutofit fontScale="90000"/>
          </a:bodyPr>
          <a:lstStyle/>
          <a:p>
            <a:br>
              <a:rPr lang="en-GB" sz="6600" dirty="0"/>
            </a:br>
            <a:r>
              <a:rPr lang="en-GB" sz="6600" dirty="0"/>
              <a:t>A comparison of fixed and random effects using Stata</a:t>
            </a:r>
            <a:endParaRPr lang="en-GB" sz="6600" b="0" dirty="0"/>
          </a:p>
        </p:txBody>
      </p:sp>
    </p:spTree>
    <p:extLst>
      <p:ext uri="{BB962C8B-B14F-4D97-AF65-F5344CB8AC3E}">
        <p14:creationId xmlns:p14="http://schemas.microsoft.com/office/powerpoint/2010/main" val="3130951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ED9492E7-1346-47CD-83B4-1A16114B3C2A}"/>
              </a:ext>
            </a:extLst>
          </p:cNvPr>
          <p:cNvSpPr>
            <a:spLocks noGrp="1"/>
          </p:cNvSpPr>
          <p:nvPr>
            <p:ph type="subTitle" idx="1"/>
          </p:nvPr>
        </p:nvSpPr>
        <p:spPr>
          <a:xfrm>
            <a:off x="328612" y="2214563"/>
            <a:ext cx="17573625" cy="7058025"/>
          </a:xfrm>
        </p:spPr>
        <p:txBody>
          <a:bodyPr>
            <a:normAutofit fontScale="92500" lnSpcReduction="10000"/>
          </a:bodyPr>
          <a:lstStyle/>
          <a:p>
            <a:pPr algn="l"/>
            <a:r>
              <a:rPr lang="en-GB" sz="3600" dirty="0"/>
              <a:t>Allison, P.D. (2009) </a:t>
            </a:r>
            <a:r>
              <a:rPr lang="en-GB" sz="3600" i="1" dirty="0"/>
              <a:t>Fixed Effects Regression Models</a:t>
            </a:r>
            <a:r>
              <a:rPr lang="en-GB" sz="3600" dirty="0"/>
              <a:t>. vol. 160. SAGE publications</a:t>
            </a:r>
          </a:p>
          <a:p>
            <a:pPr algn="l"/>
            <a:r>
              <a:rPr lang="en-GB" sz="3600" dirty="0"/>
              <a:t>Bell, A., Fairbrother, M., and Jones, K. (2019) ‘Fixed and Random Effects Models: Making an Informed Choice’. </a:t>
            </a:r>
            <a:r>
              <a:rPr lang="en-GB" sz="3600" i="1" dirty="0"/>
              <a:t>Quality &amp; Quantity</a:t>
            </a:r>
            <a:r>
              <a:rPr lang="en-GB" sz="3600" dirty="0"/>
              <a:t> 53 (2), 1051–1074</a:t>
            </a:r>
          </a:p>
          <a:p>
            <a:pPr algn="l"/>
            <a:r>
              <a:rPr lang="en-GB" sz="3600" dirty="0"/>
              <a:t>Gayle, V. and Lambert, P. (2018) </a:t>
            </a:r>
            <a:r>
              <a:rPr lang="en-GB" sz="3600" i="1" dirty="0"/>
              <a:t>What Is Quantitative Longitudinal Data Analysis?</a:t>
            </a:r>
            <a:r>
              <a:rPr lang="en-GB" sz="3600" dirty="0"/>
              <a:t> Bloomsbury Publishing</a:t>
            </a:r>
          </a:p>
          <a:p>
            <a:pPr algn="l"/>
            <a:r>
              <a:rPr lang="en-GB" sz="3600" dirty="0" err="1"/>
              <a:t>Mundlak</a:t>
            </a:r>
            <a:r>
              <a:rPr lang="en-GB" sz="3600" dirty="0"/>
              <a:t>, Y. (1978) ‘On the Pooling of Time Series and Cross Section Data’. </a:t>
            </a:r>
            <a:r>
              <a:rPr lang="en-GB" sz="3600" i="1" dirty="0" err="1"/>
              <a:t>Econometrica</a:t>
            </a:r>
            <a:r>
              <a:rPr lang="en-GB" sz="3600" i="1" dirty="0"/>
              <a:t>: Journal of the Econometric Society</a:t>
            </a:r>
            <a:r>
              <a:rPr lang="en-GB" sz="3600" dirty="0"/>
              <a:t> 69–85</a:t>
            </a:r>
          </a:p>
          <a:p>
            <a:pPr algn="l"/>
            <a:r>
              <a:rPr lang="en-GB" b="0" i="0" dirty="0" err="1">
                <a:effectLst/>
                <a:latin typeface="Arial" panose="020B0604020202020204" pitchFamily="34" charset="0"/>
              </a:rPr>
              <a:t>Nerlove</a:t>
            </a:r>
            <a:r>
              <a:rPr lang="en-GB" b="0" i="0" dirty="0">
                <a:effectLst/>
                <a:latin typeface="Arial" panose="020B0604020202020204" pitchFamily="34" charset="0"/>
              </a:rPr>
              <a:t>, M. (2005). </a:t>
            </a:r>
            <a:r>
              <a:rPr lang="en-GB" b="0" i="1" dirty="0">
                <a:effectLst/>
                <a:latin typeface="Arial" panose="020B0604020202020204" pitchFamily="34" charset="0"/>
              </a:rPr>
              <a:t>Essays in panel data econometrics</a:t>
            </a:r>
            <a:r>
              <a:rPr lang="en-GB" b="0" i="0" dirty="0">
                <a:effectLst/>
                <a:latin typeface="Arial" panose="020B0604020202020204" pitchFamily="34" charset="0"/>
              </a:rPr>
              <a:t>. Cambridge University Press.</a:t>
            </a:r>
          </a:p>
          <a:p>
            <a:pPr algn="l"/>
            <a:r>
              <a:rPr lang="en-GB" dirty="0" err="1">
                <a:effectLst/>
              </a:rPr>
              <a:t>Rasbash</a:t>
            </a:r>
            <a:r>
              <a:rPr lang="en-GB" dirty="0">
                <a:effectLst/>
              </a:rPr>
              <a:t>, J., 2008. Module 4: Multilevel </a:t>
            </a:r>
            <a:r>
              <a:rPr lang="en-GB" dirty="0"/>
              <a:t>structures and </a:t>
            </a:r>
            <a:r>
              <a:rPr lang="en-GB" dirty="0">
                <a:effectLst/>
              </a:rPr>
              <a:t>classifications</a:t>
            </a:r>
            <a:r>
              <a:rPr lang="en-GB" dirty="0"/>
              <a:t>. </a:t>
            </a:r>
            <a:r>
              <a:rPr lang="en-GB" dirty="0">
                <a:solidFill>
                  <a:schemeClr val="accent1"/>
                </a:solidFill>
                <a:latin typeface="STIX-Regular"/>
                <a:hlinkClick r:id="rId2">
                  <a:extLst>
                    <a:ext uri="{A12FA001-AC4F-418D-AE19-62706E023703}">
                      <ahyp:hlinkClr xmlns:ahyp="http://schemas.microsoft.com/office/drawing/2018/hyperlinkcolor" val="tx"/>
                    </a:ext>
                  </a:extLst>
                </a:hlinkClick>
              </a:rPr>
              <a:t>https://www.bristol.ac.uk/media-library/sites/cmm/migrated/documents/4-concepts-sample.pdf</a:t>
            </a:r>
            <a:r>
              <a:rPr lang="en-GB" dirty="0">
                <a:solidFill>
                  <a:schemeClr val="accent1"/>
                </a:solidFill>
                <a:latin typeface="STIX-Regular"/>
              </a:rPr>
              <a:t> </a:t>
            </a:r>
            <a:r>
              <a:rPr lang="en-GB" dirty="0">
                <a:latin typeface="STIX-Regular"/>
              </a:rPr>
              <a:t>(2008). Accessed 28 Nov 2023</a:t>
            </a:r>
            <a:r>
              <a:rPr lang="en-GB" dirty="0">
                <a:effectLst/>
              </a:rPr>
              <a:t> </a:t>
            </a:r>
          </a:p>
          <a:p>
            <a:pPr algn="l"/>
            <a:r>
              <a:rPr lang="en-GB" sz="3600" dirty="0"/>
              <a:t>Rabe-</a:t>
            </a:r>
            <a:r>
              <a:rPr lang="en-GB" sz="3600" dirty="0" err="1"/>
              <a:t>Hesketh</a:t>
            </a:r>
            <a:r>
              <a:rPr lang="en-GB" sz="3600" dirty="0"/>
              <a:t>, S. and </a:t>
            </a:r>
            <a:r>
              <a:rPr lang="en-GB" sz="3600" dirty="0" err="1"/>
              <a:t>Skrondal</a:t>
            </a:r>
            <a:r>
              <a:rPr lang="en-GB" sz="3600" dirty="0"/>
              <a:t>, A. (2008) </a:t>
            </a:r>
            <a:r>
              <a:rPr lang="en-GB" sz="3600" i="1" dirty="0"/>
              <a:t>Multilevel and Longitudinal </a:t>
            </a:r>
            <a:r>
              <a:rPr lang="en-GB" sz="3600" i="1" dirty="0" err="1"/>
              <a:t>Modeling</a:t>
            </a:r>
            <a:r>
              <a:rPr lang="en-GB" sz="3600" i="1" dirty="0"/>
              <a:t> Using Stata</a:t>
            </a:r>
            <a:r>
              <a:rPr lang="en-GB" sz="3600" dirty="0"/>
              <a:t>. STATA press</a:t>
            </a:r>
          </a:p>
          <a:p>
            <a:endParaRPr lang="en-GB" dirty="0"/>
          </a:p>
        </p:txBody>
      </p:sp>
    </p:spTree>
    <p:extLst>
      <p:ext uri="{BB962C8B-B14F-4D97-AF65-F5344CB8AC3E}">
        <p14:creationId xmlns:p14="http://schemas.microsoft.com/office/powerpoint/2010/main" val="3041392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B8521FB-2000-4C9C-A3DF-001FBC8CCAA6}"/>
              </a:ext>
            </a:extLst>
          </p:cNvPr>
          <p:cNvPicPr>
            <a:picLocks noChangeAspect="1"/>
          </p:cNvPicPr>
          <p:nvPr/>
        </p:nvPicPr>
        <p:blipFill>
          <a:blip r:embed="rId2"/>
          <a:stretch>
            <a:fillRect/>
          </a:stretch>
        </p:blipFill>
        <p:spPr>
          <a:xfrm>
            <a:off x="491705" y="4280507"/>
            <a:ext cx="17491469" cy="5177818"/>
          </a:xfrm>
          <a:prstGeom prst="rect">
            <a:avLst/>
          </a:prstGeom>
        </p:spPr>
      </p:pic>
      <p:sp>
        <p:nvSpPr>
          <p:cNvPr id="3" name="Content Placeholder 2">
            <a:extLst>
              <a:ext uri="{FF2B5EF4-FFF2-40B4-BE49-F238E27FC236}">
                <a16:creationId xmlns:a16="http://schemas.microsoft.com/office/drawing/2014/main" id="{36E4C283-376E-4305-B085-17C44E60F992}"/>
              </a:ext>
            </a:extLst>
          </p:cNvPr>
          <p:cNvSpPr txBox="1">
            <a:spLocks/>
          </p:cNvSpPr>
          <p:nvPr/>
        </p:nvSpPr>
        <p:spPr>
          <a:xfrm>
            <a:off x="304826" y="3619239"/>
            <a:ext cx="16510419" cy="1322536"/>
          </a:xfrm>
          <a:prstGeom prst="rect">
            <a:avLst/>
          </a:prstGeom>
        </p:spPr>
        <p:txBody>
          <a:bodyPr/>
          <a:lstStyle>
            <a:lvl1pPr marL="342900" indent="-342900" algn="l" defTabSz="1371600"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00" indent="-342900" algn="l" defTabSz="1371600" rtl="0" eaLnBrk="1" latinLnBrk="0" hangingPunct="1">
              <a:lnSpc>
                <a:spcPct val="90000"/>
              </a:lnSpc>
              <a:spcBef>
                <a:spcPts val="750"/>
              </a:spcBef>
              <a:buFont typeface="Arial" panose="020B0604020202020204" pitchFamily="34" charset="0"/>
              <a:buChar char="•"/>
              <a:defRPr sz="3600" kern="1200">
                <a:solidFill>
                  <a:schemeClr val="tx1"/>
                </a:solidFill>
                <a:latin typeface="+mn-lt"/>
                <a:ea typeface="+mn-ea"/>
                <a:cs typeface="+mn-cs"/>
              </a:defRPr>
            </a:lvl2pPr>
            <a:lvl3pPr marL="1714500" indent="-342900" algn="l" defTabSz="1371600" rtl="0" eaLnBrk="1" latinLnBrk="0" hangingPunct="1">
              <a:lnSpc>
                <a:spcPct val="90000"/>
              </a:lnSpc>
              <a:spcBef>
                <a:spcPts val="750"/>
              </a:spcBef>
              <a:buFont typeface="Arial" panose="020B0604020202020204" pitchFamily="34" charset="0"/>
              <a:buChar char="•"/>
              <a:defRPr sz="3000" kern="1200">
                <a:solidFill>
                  <a:schemeClr val="tx1"/>
                </a:solidFill>
                <a:latin typeface="+mn-lt"/>
                <a:ea typeface="+mn-ea"/>
                <a:cs typeface="+mn-cs"/>
              </a:defRPr>
            </a:lvl3pPr>
            <a:lvl4pPr marL="2400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4pPr>
            <a:lvl5pPr marL="30861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5pPr>
            <a:lvl6pPr marL="37719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6pPr>
            <a:lvl7pPr marL="44577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7pPr>
            <a:lvl8pPr marL="51435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8pPr>
            <a:lvl9pPr marL="5829300" indent="-342900" algn="l" defTabSz="1371600" rtl="0" eaLnBrk="1" latinLnBrk="0" hangingPunct="1">
              <a:lnSpc>
                <a:spcPct val="90000"/>
              </a:lnSpc>
              <a:spcBef>
                <a:spcPts val="750"/>
              </a:spcBef>
              <a:buFont typeface="Arial" panose="020B0604020202020204" pitchFamily="34" charset="0"/>
              <a:buChar char="•"/>
              <a:defRPr sz="2700" kern="1200">
                <a:solidFill>
                  <a:schemeClr val="tx1"/>
                </a:solidFill>
                <a:latin typeface="+mn-lt"/>
                <a:ea typeface="+mn-ea"/>
                <a:cs typeface="+mn-cs"/>
              </a:defRPr>
            </a:lvl9pPr>
          </a:lstStyle>
          <a:p>
            <a:pPr marL="0" indent="0">
              <a:buFont typeface="Arial" panose="020B0604020202020204" pitchFamily="34" charset="0"/>
              <a:buNone/>
            </a:pPr>
            <a:r>
              <a:rPr lang="en-GB" sz="2800"/>
              <a:t>Adapted example from Rabe-Hesketh and Skrondal (2008) model of wages </a:t>
            </a:r>
            <a:endParaRPr lang="en-GB" sz="2800" dirty="0"/>
          </a:p>
        </p:txBody>
      </p:sp>
    </p:spTree>
    <p:extLst>
      <p:ext uri="{BB962C8B-B14F-4D97-AF65-F5344CB8AC3E}">
        <p14:creationId xmlns:p14="http://schemas.microsoft.com/office/powerpoint/2010/main" val="6416251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3CF43B4-D4FB-4508-B278-08233E3E4A55}"/>
              </a:ext>
            </a:extLst>
          </p:cNvPr>
          <p:cNvSpPr txBox="1">
            <a:spLocks/>
          </p:cNvSpPr>
          <p:nvPr/>
        </p:nvSpPr>
        <p:spPr>
          <a:xfrm>
            <a:off x="422337" y="2649445"/>
            <a:ext cx="12561555" cy="1320800"/>
          </a:xfrm>
          <a:prstGeom prst="rect">
            <a:avLst/>
          </a:prstGeom>
        </p:spPr>
        <p:txBody>
          <a:bodyPr>
            <a:normAutofit/>
          </a:bodyPr>
          <a:lstStyle>
            <a:lvl1pPr algn="l" defTabSz="1371600" rtl="0" eaLnBrk="1" latinLnBrk="0" hangingPunct="1">
              <a:lnSpc>
                <a:spcPct val="90000"/>
              </a:lnSpc>
              <a:spcBef>
                <a:spcPct val="0"/>
              </a:spcBef>
              <a:buNone/>
              <a:defRPr sz="5400" b="1" kern="1200">
                <a:solidFill>
                  <a:schemeClr val="accent2"/>
                </a:solidFill>
                <a:latin typeface="+mj-lt"/>
                <a:ea typeface="+mj-ea"/>
                <a:cs typeface="+mj-cs"/>
              </a:defRPr>
            </a:lvl1pPr>
          </a:lstStyle>
          <a:p>
            <a:r>
              <a:rPr lang="en-GB" dirty="0">
                <a:solidFill>
                  <a:schemeClr val="accent2">
                    <a:lumMod val="75000"/>
                  </a:schemeClr>
                </a:solidFill>
                <a:highlight>
                  <a:srgbClr val="00FFFF"/>
                </a:highlight>
              </a:rPr>
              <a:t>Stata</a:t>
            </a:r>
          </a:p>
        </p:txBody>
      </p:sp>
      <p:sp>
        <p:nvSpPr>
          <p:cNvPr id="7" name="Content Placeholder 2">
            <a:extLst>
              <a:ext uri="{FF2B5EF4-FFF2-40B4-BE49-F238E27FC236}">
                <a16:creationId xmlns:a16="http://schemas.microsoft.com/office/drawing/2014/main" id="{4CD43881-3C2A-479F-BA12-1C1FE1808FBD}"/>
              </a:ext>
            </a:extLst>
          </p:cNvPr>
          <p:cNvSpPr txBox="1">
            <a:spLocks/>
          </p:cNvSpPr>
          <p:nvPr/>
        </p:nvSpPr>
        <p:spPr>
          <a:xfrm>
            <a:off x="327709" y="3064475"/>
            <a:ext cx="17474515" cy="6108099"/>
          </a:xfrm>
          <a:prstGeom prst="rect">
            <a:avLst/>
          </a:prstGeom>
        </p:spPr>
        <p:txBody>
          <a:bodyPr vert="horz" lIns="91440" tIns="45720" rIns="91440" bIns="45720" rtlCol="0">
            <a:normAutofit fontScale="85000" lnSpcReduction="20000"/>
          </a:bodyPr>
          <a:lstStyle>
            <a:lvl1pPr marL="0" indent="0" algn="ctr" defTabSz="1371600" rtl="0" eaLnBrk="1" latinLnBrk="0" hangingPunct="1">
              <a:lnSpc>
                <a:spcPct val="90000"/>
              </a:lnSpc>
              <a:spcBef>
                <a:spcPts val="1500"/>
              </a:spcBef>
              <a:buFont typeface="Arial" panose="020B0604020202020204" pitchFamily="34" charset="0"/>
              <a:buNone/>
              <a:defRPr sz="3600" kern="1200">
                <a:solidFill>
                  <a:schemeClr val="bg1"/>
                </a:solidFill>
                <a:latin typeface="+mn-lt"/>
                <a:ea typeface="+mn-ea"/>
                <a:cs typeface="+mn-cs"/>
              </a:defRPr>
            </a:lvl1pPr>
            <a:lvl2pPr marL="685800" indent="0" algn="ctr" defTabSz="1371600" rtl="0" eaLnBrk="1" latinLnBrk="0" hangingPunct="1">
              <a:lnSpc>
                <a:spcPct val="90000"/>
              </a:lnSpc>
              <a:spcBef>
                <a:spcPts val="750"/>
              </a:spcBef>
              <a:buFont typeface="Arial" panose="020B0604020202020204" pitchFamily="34" charset="0"/>
              <a:buNone/>
              <a:defRPr sz="3000" kern="1200">
                <a:solidFill>
                  <a:schemeClr val="tx1"/>
                </a:solidFill>
                <a:latin typeface="+mn-lt"/>
                <a:ea typeface="+mn-ea"/>
                <a:cs typeface="+mn-cs"/>
              </a:defRPr>
            </a:lvl2pPr>
            <a:lvl3pPr marL="1371600" indent="0" algn="ctr" defTabSz="1371600" rtl="0" eaLnBrk="1" latinLnBrk="0" hangingPunct="1">
              <a:lnSpc>
                <a:spcPct val="90000"/>
              </a:lnSpc>
              <a:spcBef>
                <a:spcPts val="750"/>
              </a:spcBef>
              <a:buFont typeface="Arial" panose="020B0604020202020204" pitchFamily="34" charset="0"/>
              <a:buNone/>
              <a:defRPr sz="2700" kern="1200">
                <a:solidFill>
                  <a:schemeClr val="tx1"/>
                </a:solidFill>
                <a:latin typeface="+mn-lt"/>
                <a:ea typeface="+mn-ea"/>
                <a:cs typeface="+mn-cs"/>
              </a:defRPr>
            </a:lvl3pPr>
            <a:lvl4pPr marL="2057400" indent="0" algn="ctr" defTabSz="1371600"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4pPr>
            <a:lvl5pPr marL="2743200" indent="0" algn="ctr" defTabSz="1371600"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5pPr>
            <a:lvl6pPr marL="3429000" indent="0" algn="ctr" defTabSz="1371600"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800" indent="0" algn="ctr" defTabSz="1371600"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800600" indent="0" algn="ctr" defTabSz="1371600"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6400" indent="0" algn="ctr" defTabSz="1371600"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pPr algn="l"/>
            <a:endParaRPr lang="en-GB" dirty="0">
              <a:solidFill>
                <a:schemeClr val="bg1">
                  <a:lumMod val="95000"/>
                </a:schemeClr>
              </a:solidFill>
              <a:latin typeface="Courier New" panose="02070309020205020404" pitchFamily="49" charset="0"/>
              <a:cs typeface="Courier New" panose="02070309020205020404" pitchFamily="49" charset="0"/>
            </a:endParaRPr>
          </a:p>
          <a:p>
            <a:pPr algn="l"/>
            <a:endParaRPr lang="en-GB" dirty="0">
              <a:solidFill>
                <a:schemeClr val="bg1">
                  <a:lumMod val="95000"/>
                </a:schemeClr>
              </a:solidFill>
              <a:latin typeface="Courier New" panose="02070309020205020404" pitchFamily="49" charset="0"/>
              <a:cs typeface="Courier New" panose="02070309020205020404" pitchFamily="49" charset="0"/>
            </a:endParaRPr>
          </a:p>
          <a:p>
            <a:pPr algn="l"/>
            <a:r>
              <a:rPr lang="en-GB" dirty="0" err="1">
                <a:solidFill>
                  <a:schemeClr val="bg1">
                    <a:lumMod val="95000"/>
                  </a:schemeClr>
                </a:solidFill>
                <a:latin typeface="Courier New" panose="02070309020205020404" pitchFamily="49" charset="0"/>
                <a:cs typeface="Courier New" panose="02070309020205020404" pitchFamily="49" charset="0"/>
              </a:rPr>
              <a:t>xtreg</a:t>
            </a:r>
            <a:r>
              <a:rPr lang="en-GB" dirty="0">
                <a:solidFill>
                  <a:schemeClr val="bg1">
                    <a:lumMod val="95000"/>
                  </a:schemeClr>
                </a:solidFill>
                <a:latin typeface="Courier New" panose="02070309020205020404" pitchFamily="49" charset="0"/>
                <a:cs typeface="Courier New" panose="02070309020205020404" pitchFamily="49" charset="0"/>
              </a:rPr>
              <a:t> </a:t>
            </a:r>
            <a:r>
              <a:rPr lang="en-GB" dirty="0" err="1">
                <a:solidFill>
                  <a:schemeClr val="bg1">
                    <a:lumMod val="95000"/>
                  </a:schemeClr>
                </a:solidFill>
                <a:latin typeface="Courier New" panose="02070309020205020404" pitchFamily="49" charset="0"/>
                <a:cs typeface="Courier New" panose="02070309020205020404" pitchFamily="49" charset="0"/>
              </a:rPr>
              <a:t>lwage</a:t>
            </a:r>
            <a:r>
              <a:rPr lang="en-GB" dirty="0">
                <a:solidFill>
                  <a:schemeClr val="bg1">
                    <a:lumMod val="95000"/>
                  </a:schemeClr>
                </a:solidFill>
                <a:latin typeface="Courier New" panose="02070309020205020404" pitchFamily="49" charset="0"/>
                <a:cs typeface="Courier New" panose="02070309020205020404" pitchFamily="49" charset="0"/>
              </a:rPr>
              <a:t> black </a:t>
            </a:r>
            <a:r>
              <a:rPr lang="en-GB" dirty="0" err="1">
                <a:solidFill>
                  <a:schemeClr val="bg1">
                    <a:lumMod val="95000"/>
                  </a:schemeClr>
                </a:solidFill>
                <a:latin typeface="Courier New" panose="02070309020205020404" pitchFamily="49" charset="0"/>
                <a:cs typeface="Courier New" panose="02070309020205020404" pitchFamily="49" charset="0"/>
              </a:rPr>
              <a:t>hisp</a:t>
            </a:r>
            <a:r>
              <a:rPr lang="en-GB" dirty="0">
                <a:solidFill>
                  <a:schemeClr val="bg1">
                    <a:lumMod val="95000"/>
                  </a:schemeClr>
                </a:solidFill>
                <a:latin typeface="Courier New" panose="02070309020205020404" pitchFamily="49" charset="0"/>
                <a:cs typeface="Courier New" panose="02070309020205020404" pitchFamily="49" charset="0"/>
              </a:rPr>
              <a:t> union married </a:t>
            </a:r>
            <a:r>
              <a:rPr lang="en-GB" dirty="0" err="1">
                <a:solidFill>
                  <a:schemeClr val="bg1">
                    <a:lumMod val="95000"/>
                  </a:schemeClr>
                </a:solidFill>
                <a:latin typeface="Courier New" panose="02070309020205020404" pitchFamily="49" charset="0"/>
                <a:cs typeface="Courier New" panose="02070309020205020404" pitchFamily="49" charset="0"/>
              </a:rPr>
              <a:t>exper</a:t>
            </a:r>
            <a:r>
              <a:rPr lang="en-GB" dirty="0">
                <a:solidFill>
                  <a:schemeClr val="bg1">
                    <a:lumMod val="95000"/>
                  </a:schemeClr>
                </a:solidFill>
                <a:latin typeface="Courier New" panose="02070309020205020404" pitchFamily="49" charset="0"/>
                <a:cs typeface="Courier New" panose="02070309020205020404" pitchFamily="49" charset="0"/>
              </a:rPr>
              <a:t> </a:t>
            </a:r>
            <a:r>
              <a:rPr lang="en-GB" dirty="0" err="1">
                <a:solidFill>
                  <a:schemeClr val="bg1">
                    <a:lumMod val="95000"/>
                  </a:schemeClr>
                </a:solidFill>
                <a:latin typeface="Courier New" panose="02070309020205020404" pitchFamily="49" charset="0"/>
                <a:cs typeface="Courier New" panose="02070309020205020404" pitchFamily="49" charset="0"/>
              </a:rPr>
              <a:t>yeart</a:t>
            </a:r>
            <a:r>
              <a:rPr lang="en-GB" dirty="0">
                <a:solidFill>
                  <a:schemeClr val="bg1">
                    <a:lumMod val="95000"/>
                  </a:schemeClr>
                </a:solidFill>
                <a:latin typeface="Courier New" panose="02070309020205020404" pitchFamily="49" charset="0"/>
                <a:cs typeface="Courier New" panose="02070309020205020404" pitchFamily="49" charset="0"/>
              </a:rPr>
              <a:t> educt, </a:t>
            </a:r>
            <a:r>
              <a:rPr lang="en-GB" dirty="0" err="1">
                <a:solidFill>
                  <a:schemeClr val="bg1">
                    <a:lumMod val="95000"/>
                  </a:schemeClr>
                </a:solidFill>
                <a:latin typeface="Courier New" panose="02070309020205020404" pitchFamily="49" charset="0"/>
                <a:cs typeface="Courier New" panose="02070309020205020404" pitchFamily="49" charset="0"/>
              </a:rPr>
              <a:t>i</a:t>
            </a:r>
            <a:r>
              <a:rPr lang="en-GB" dirty="0">
                <a:solidFill>
                  <a:schemeClr val="bg1">
                    <a:lumMod val="95000"/>
                  </a:schemeClr>
                </a:solidFill>
                <a:latin typeface="Courier New" panose="02070309020205020404" pitchFamily="49" charset="0"/>
                <a:cs typeface="Courier New" panose="02070309020205020404" pitchFamily="49" charset="0"/>
              </a:rPr>
              <a:t>(nr) </a:t>
            </a:r>
            <a:r>
              <a:rPr lang="en-GB" dirty="0" err="1">
                <a:solidFill>
                  <a:schemeClr val="bg1">
                    <a:lumMod val="95000"/>
                  </a:schemeClr>
                </a:solidFill>
                <a:latin typeface="Courier New" panose="02070309020205020404" pitchFamily="49" charset="0"/>
                <a:cs typeface="Courier New" panose="02070309020205020404" pitchFamily="49" charset="0"/>
              </a:rPr>
              <a:t>fe</a:t>
            </a:r>
            <a:endParaRPr lang="en-GB" dirty="0">
              <a:solidFill>
                <a:schemeClr val="bg1">
                  <a:lumMod val="95000"/>
                </a:schemeClr>
              </a:solidFill>
              <a:latin typeface="Courier New" panose="02070309020205020404" pitchFamily="49" charset="0"/>
              <a:cs typeface="Courier New" panose="02070309020205020404" pitchFamily="49" charset="0"/>
            </a:endParaRPr>
          </a:p>
          <a:p>
            <a:pPr algn="l"/>
            <a:r>
              <a:rPr lang="en-GB" dirty="0" err="1">
                <a:solidFill>
                  <a:schemeClr val="bg1">
                    <a:lumMod val="95000"/>
                  </a:schemeClr>
                </a:solidFill>
                <a:latin typeface="Courier New" panose="02070309020205020404" pitchFamily="49" charset="0"/>
                <a:cs typeface="Courier New" panose="02070309020205020404" pitchFamily="49" charset="0"/>
              </a:rPr>
              <a:t>est</a:t>
            </a:r>
            <a:r>
              <a:rPr lang="en-GB" dirty="0">
                <a:solidFill>
                  <a:schemeClr val="bg1">
                    <a:lumMod val="95000"/>
                  </a:schemeClr>
                </a:solidFill>
                <a:latin typeface="Courier New" panose="02070309020205020404" pitchFamily="49" charset="0"/>
                <a:cs typeface="Courier New" panose="02070309020205020404" pitchFamily="49" charset="0"/>
              </a:rPr>
              <a:t> store fixed</a:t>
            </a:r>
          </a:p>
          <a:p>
            <a:pPr algn="l"/>
            <a:endParaRPr lang="en-GB" dirty="0">
              <a:solidFill>
                <a:schemeClr val="bg1">
                  <a:lumMod val="95000"/>
                </a:schemeClr>
              </a:solidFill>
              <a:latin typeface="Courier New" panose="02070309020205020404" pitchFamily="49" charset="0"/>
              <a:cs typeface="Courier New" panose="02070309020205020404" pitchFamily="49" charset="0"/>
            </a:endParaRPr>
          </a:p>
          <a:p>
            <a:pPr algn="l"/>
            <a:endParaRPr lang="en-GB" dirty="0">
              <a:solidFill>
                <a:schemeClr val="bg1">
                  <a:lumMod val="95000"/>
                </a:schemeClr>
              </a:solidFill>
              <a:latin typeface="Courier New" panose="02070309020205020404" pitchFamily="49" charset="0"/>
              <a:cs typeface="Courier New" panose="02070309020205020404" pitchFamily="49" charset="0"/>
            </a:endParaRPr>
          </a:p>
          <a:p>
            <a:pPr algn="l"/>
            <a:r>
              <a:rPr lang="en-GB" dirty="0" err="1">
                <a:solidFill>
                  <a:schemeClr val="bg1">
                    <a:lumMod val="95000"/>
                  </a:schemeClr>
                </a:solidFill>
                <a:latin typeface="Courier New" panose="02070309020205020404" pitchFamily="49" charset="0"/>
                <a:cs typeface="Courier New" panose="02070309020205020404" pitchFamily="49" charset="0"/>
              </a:rPr>
              <a:t>xtreg</a:t>
            </a:r>
            <a:r>
              <a:rPr lang="en-GB" dirty="0">
                <a:solidFill>
                  <a:schemeClr val="bg1">
                    <a:lumMod val="95000"/>
                  </a:schemeClr>
                </a:solidFill>
                <a:latin typeface="Courier New" panose="02070309020205020404" pitchFamily="49" charset="0"/>
                <a:cs typeface="Courier New" panose="02070309020205020404" pitchFamily="49" charset="0"/>
              </a:rPr>
              <a:t> </a:t>
            </a:r>
            <a:r>
              <a:rPr lang="en-GB" dirty="0" err="1">
                <a:solidFill>
                  <a:schemeClr val="bg1">
                    <a:lumMod val="95000"/>
                  </a:schemeClr>
                </a:solidFill>
                <a:latin typeface="Courier New" panose="02070309020205020404" pitchFamily="49" charset="0"/>
                <a:cs typeface="Courier New" panose="02070309020205020404" pitchFamily="49" charset="0"/>
              </a:rPr>
              <a:t>lwage</a:t>
            </a:r>
            <a:r>
              <a:rPr lang="en-GB" dirty="0">
                <a:solidFill>
                  <a:schemeClr val="bg1">
                    <a:lumMod val="95000"/>
                  </a:schemeClr>
                </a:solidFill>
                <a:latin typeface="Courier New" panose="02070309020205020404" pitchFamily="49" charset="0"/>
                <a:cs typeface="Courier New" panose="02070309020205020404" pitchFamily="49" charset="0"/>
              </a:rPr>
              <a:t> black </a:t>
            </a:r>
            <a:r>
              <a:rPr lang="en-GB" dirty="0" err="1">
                <a:solidFill>
                  <a:schemeClr val="bg1">
                    <a:lumMod val="95000"/>
                  </a:schemeClr>
                </a:solidFill>
                <a:latin typeface="Courier New" panose="02070309020205020404" pitchFamily="49" charset="0"/>
                <a:cs typeface="Courier New" panose="02070309020205020404" pitchFamily="49" charset="0"/>
              </a:rPr>
              <a:t>hisp</a:t>
            </a:r>
            <a:r>
              <a:rPr lang="en-GB" dirty="0">
                <a:solidFill>
                  <a:schemeClr val="bg1">
                    <a:lumMod val="95000"/>
                  </a:schemeClr>
                </a:solidFill>
                <a:latin typeface="Courier New" panose="02070309020205020404" pitchFamily="49" charset="0"/>
                <a:cs typeface="Courier New" panose="02070309020205020404" pitchFamily="49" charset="0"/>
              </a:rPr>
              <a:t> union married </a:t>
            </a:r>
            <a:r>
              <a:rPr lang="en-GB" dirty="0" err="1">
                <a:solidFill>
                  <a:schemeClr val="bg1">
                    <a:lumMod val="95000"/>
                  </a:schemeClr>
                </a:solidFill>
                <a:latin typeface="Courier New" panose="02070309020205020404" pitchFamily="49" charset="0"/>
                <a:cs typeface="Courier New" panose="02070309020205020404" pitchFamily="49" charset="0"/>
              </a:rPr>
              <a:t>exper</a:t>
            </a:r>
            <a:r>
              <a:rPr lang="en-GB" dirty="0">
                <a:solidFill>
                  <a:schemeClr val="bg1">
                    <a:lumMod val="95000"/>
                  </a:schemeClr>
                </a:solidFill>
                <a:latin typeface="Courier New" panose="02070309020205020404" pitchFamily="49" charset="0"/>
                <a:cs typeface="Courier New" panose="02070309020205020404" pitchFamily="49" charset="0"/>
              </a:rPr>
              <a:t> </a:t>
            </a:r>
            <a:r>
              <a:rPr lang="en-GB" dirty="0" err="1">
                <a:solidFill>
                  <a:schemeClr val="bg1">
                    <a:lumMod val="95000"/>
                  </a:schemeClr>
                </a:solidFill>
                <a:latin typeface="Courier New" panose="02070309020205020404" pitchFamily="49" charset="0"/>
                <a:cs typeface="Courier New" panose="02070309020205020404" pitchFamily="49" charset="0"/>
              </a:rPr>
              <a:t>yeart</a:t>
            </a:r>
            <a:r>
              <a:rPr lang="en-GB" dirty="0">
                <a:solidFill>
                  <a:schemeClr val="bg1">
                    <a:lumMod val="95000"/>
                  </a:schemeClr>
                </a:solidFill>
                <a:latin typeface="Courier New" panose="02070309020205020404" pitchFamily="49" charset="0"/>
                <a:cs typeface="Courier New" panose="02070309020205020404" pitchFamily="49" charset="0"/>
              </a:rPr>
              <a:t> educt, </a:t>
            </a:r>
            <a:r>
              <a:rPr lang="en-GB" dirty="0" err="1">
                <a:solidFill>
                  <a:schemeClr val="bg1">
                    <a:lumMod val="95000"/>
                  </a:schemeClr>
                </a:solidFill>
                <a:latin typeface="Courier New" panose="02070309020205020404" pitchFamily="49" charset="0"/>
                <a:cs typeface="Courier New" panose="02070309020205020404" pitchFamily="49" charset="0"/>
              </a:rPr>
              <a:t>i</a:t>
            </a:r>
            <a:r>
              <a:rPr lang="en-GB" dirty="0">
                <a:solidFill>
                  <a:schemeClr val="bg1">
                    <a:lumMod val="95000"/>
                  </a:schemeClr>
                </a:solidFill>
                <a:latin typeface="Courier New" panose="02070309020205020404" pitchFamily="49" charset="0"/>
                <a:cs typeface="Courier New" panose="02070309020205020404" pitchFamily="49" charset="0"/>
              </a:rPr>
              <a:t>(nr) re</a:t>
            </a:r>
          </a:p>
          <a:p>
            <a:pPr algn="l"/>
            <a:r>
              <a:rPr lang="en-GB" dirty="0" err="1">
                <a:solidFill>
                  <a:schemeClr val="bg1">
                    <a:lumMod val="95000"/>
                  </a:schemeClr>
                </a:solidFill>
                <a:latin typeface="Courier New" panose="02070309020205020404" pitchFamily="49" charset="0"/>
                <a:cs typeface="Courier New" panose="02070309020205020404" pitchFamily="49" charset="0"/>
              </a:rPr>
              <a:t>est</a:t>
            </a:r>
            <a:r>
              <a:rPr lang="en-GB" dirty="0">
                <a:solidFill>
                  <a:schemeClr val="bg1">
                    <a:lumMod val="95000"/>
                  </a:schemeClr>
                </a:solidFill>
                <a:latin typeface="Courier New" panose="02070309020205020404" pitchFamily="49" charset="0"/>
                <a:cs typeface="Courier New" panose="02070309020205020404" pitchFamily="49" charset="0"/>
              </a:rPr>
              <a:t> store random</a:t>
            </a:r>
          </a:p>
          <a:p>
            <a:pPr algn="l"/>
            <a:endParaRPr lang="en-GB" dirty="0">
              <a:solidFill>
                <a:schemeClr val="bg1">
                  <a:lumMod val="95000"/>
                </a:schemeClr>
              </a:solidFill>
              <a:latin typeface="Courier New" panose="02070309020205020404" pitchFamily="49" charset="0"/>
              <a:cs typeface="Courier New" panose="02070309020205020404" pitchFamily="49" charset="0"/>
            </a:endParaRPr>
          </a:p>
          <a:p>
            <a:pPr algn="l"/>
            <a:r>
              <a:rPr lang="en-GB" dirty="0">
                <a:solidFill>
                  <a:schemeClr val="bg1">
                    <a:lumMod val="95000"/>
                  </a:schemeClr>
                </a:solidFill>
                <a:latin typeface="Courier New" panose="02070309020205020404" pitchFamily="49" charset="0"/>
                <a:cs typeface="Courier New" panose="02070309020205020404" pitchFamily="49" charset="0"/>
              </a:rPr>
              <a:t>Hausman fixed random</a:t>
            </a:r>
          </a:p>
          <a:p>
            <a:pPr marL="400050" lvl="1" algn="l"/>
            <a:endParaRPr lang="en-GB" sz="3200" dirty="0">
              <a:solidFill>
                <a:schemeClr val="bg1">
                  <a:lumMod val="95000"/>
                </a:schemeClr>
              </a:solidFill>
              <a:cs typeface="Courier New" panose="02070309020205020404" pitchFamily="49" charset="0"/>
            </a:endParaRPr>
          </a:p>
          <a:p>
            <a:pPr marL="400050" lvl="1" algn="l"/>
            <a:r>
              <a:rPr lang="en-GB" sz="3200" dirty="0">
                <a:solidFill>
                  <a:schemeClr val="bg1">
                    <a:lumMod val="95000"/>
                  </a:schemeClr>
                </a:solidFill>
                <a:cs typeface="Courier New" panose="02070309020205020404" pitchFamily="49" charset="0"/>
              </a:rPr>
              <a:t>Hausman: Tests the hypothesis that the FE coefficients are identical to the RE</a:t>
            </a:r>
          </a:p>
        </p:txBody>
      </p:sp>
    </p:spTree>
    <p:extLst>
      <p:ext uri="{BB962C8B-B14F-4D97-AF65-F5344CB8AC3E}">
        <p14:creationId xmlns:p14="http://schemas.microsoft.com/office/powerpoint/2010/main" val="998951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9E18203-0A0F-4B29-ACD9-9DDB12850F33}"/>
              </a:ext>
            </a:extLst>
          </p:cNvPr>
          <p:cNvGraphicFramePr>
            <a:graphicFrameLocks noGrp="1"/>
          </p:cNvGraphicFramePr>
          <p:nvPr/>
        </p:nvGraphicFramePr>
        <p:xfrm>
          <a:off x="79596" y="259114"/>
          <a:ext cx="12438592" cy="9768771"/>
        </p:xfrm>
        <a:graphic>
          <a:graphicData uri="http://schemas.openxmlformats.org/drawingml/2006/table">
            <a:tbl>
              <a:tblPr>
                <a:tableStyleId>{3B4B98B0-60AC-42C2-AFA5-B58CD77FA1E5}</a:tableStyleId>
              </a:tblPr>
              <a:tblGrid>
                <a:gridCol w="4189253">
                  <a:extLst>
                    <a:ext uri="{9D8B030D-6E8A-4147-A177-3AD203B41FA5}">
                      <a16:colId xmlns:a16="http://schemas.microsoft.com/office/drawing/2014/main" val="855246900"/>
                    </a:ext>
                  </a:extLst>
                </a:gridCol>
                <a:gridCol w="3980130">
                  <a:extLst>
                    <a:ext uri="{9D8B030D-6E8A-4147-A177-3AD203B41FA5}">
                      <a16:colId xmlns:a16="http://schemas.microsoft.com/office/drawing/2014/main" val="932836743"/>
                    </a:ext>
                  </a:extLst>
                </a:gridCol>
                <a:gridCol w="4269209">
                  <a:extLst>
                    <a:ext uri="{9D8B030D-6E8A-4147-A177-3AD203B41FA5}">
                      <a16:colId xmlns:a16="http://schemas.microsoft.com/office/drawing/2014/main" val="1605318272"/>
                    </a:ext>
                  </a:extLst>
                </a:gridCol>
              </a:tblGrid>
              <a:tr h="383426">
                <a:tc>
                  <a:txBody>
                    <a:bodyPr/>
                    <a:lstStyle/>
                    <a:p>
                      <a:pPr algn="ctr">
                        <a:lnSpc>
                          <a:spcPct val="107000"/>
                        </a:lnSpc>
                        <a:spcAft>
                          <a:spcPts val="0"/>
                        </a:spcAft>
                      </a:pPr>
                      <a:r>
                        <a:rPr lang="en-US" sz="2400" dirty="0">
                          <a:effectLst/>
                        </a:rPr>
                        <a:t>   </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solidFill>
                            <a:srgbClr val="0070C0"/>
                          </a:solidFill>
                          <a:effectLst/>
                        </a:rPr>
                        <a:t>  FE</a:t>
                      </a:r>
                      <a:endParaRPr lang="en-GB" sz="2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solidFill>
                            <a:srgbClr val="0070C0"/>
                          </a:solidFill>
                          <a:effectLst/>
                        </a:rPr>
                        <a:t>RE</a:t>
                      </a:r>
                      <a:endParaRPr lang="en-GB" sz="2800" dirty="0">
                        <a:solidFill>
                          <a:srgbClr val="0070C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extLst>
                  <a:ext uri="{0D108BD9-81ED-4DB2-BD59-A6C34878D82A}">
                    <a16:rowId xmlns:a16="http://schemas.microsoft.com/office/drawing/2014/main" val="1214506421"/>
                  </a:ext>
                </a:extLst>
              </a:tr>
              <a:tr h="383426">
                <a:tc>
                  <a:txBody>
                    <a:bodyPr/>
                    <a:lstStyle/>
                    <a:p>
                      <a:pPr algn="ctr">
                        <a:lnSpc>
                          <a:spcPct val="107000"/>
                        </a:lnSpc>
                        <a:spcAft>
                          <a:spcPts val="0"/>
                        </a:spcAft>
                      </a:pPr>
                      <a:r>
                        <a:rPr lang="en-US" sz="2400" dirty="0">
                          <a:effectLst/>
                        </a:rPr>
                        <a:t>   </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a:effectLst/>
                        </a:rPr>
                        <a:t>   lwage</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a:effectLst/>
                        </a:rPr>
                        <a:t>   lwage</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extLst>
                  <a:ext uri="{0D108BD9-81ED-4DB2-BD59-A6C34878D82A}">
                    <a16:rowId xmlns:a16="http://schemas.microsoft.com/office/drawing/2014/main" val="140404049"/>
                  </a:ext>
                </a:extLst>
              </a:tr>
              <a:tr h="383426">
                <a:tc>
                  <a:txBody>
                    <a:bodyPr/>
                    <a:lstStyle/>
                    <a:p>
                      <a:pPr>
                        <a:lnSpc>
                          <a:spcPct val="107000"/>
                        </a:lnSpc>
                        <a:spcAft>
                          <a:spcPts val="0"/>
                        </a:spcAft>
                      </a:pPr>
                      <a:r>
                        <a:rPr lang="en-US" sz="2400" dirty="0">
                          <a:effectLst/>
                        </a:rPr>
                        <a:t> black</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 </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a:effectLst/>
                        </a:rPr>
                        <a:t>-0.134***</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extLst>
                  <a:ext uri="{0D108BD9-81ED-4DB2-BD59-A6C34878D82A}">
                    <a16:rowId xmlns:a16="http://schemas.microsoft.com/office/drawing/2014/main" val="2219426658"/>
                  </a:ext>
                </a:extLst>
              </a:tr>
              <a:tr h="383426">
                <a:tc>
                  <a:txBody>
                    <a:bodyPr/>
                    <a:lstStyle/>
                    <a:p>
                      <a:pPr>
                        <a:lnSpc>
                          <a:spcPct val="107000"/>
                        </a:lnSpc>
                        <a:spcAft>
                          <a:spcPts val="0"/>
                        </a:spcAft>
                      </a:pPr>
                      <a:r>
                        <a:rPr lang="en-US" sz="2400" dirty="0">
                          <a:effectLst/>
                        </a:rPr>
                        <a:t>  </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 </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(0.048)</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extLst>
                  <a:ext uri="{0D108BD9-81ED-4DB2-BD59-A6C34878D82A}">
                    <a16:rowId xmlns:a16="http://schemas.microsoft.com/office/drawing/2014/main" val="1117664183"/>
                  </a:ext>
                </a:extLst>
              </a:tr>
              <a:tr h="383426">
                <a:tc>
                  <a:txBody>
                    <a:bodyPr/>
                    <a:lstStyle/>
                    <a:p>
                      <a:pPr>
                        <a:lnSpc>
                          <a:spcPct val="107000"/>
                        </a:lnSpc>
                        <a:spcAft>
                          <a:spcPts val="0"/>
                        </a:spcAft>
                      </a:pPr>
                      <a:r>
                        <a:rPr lang="en-US" sz="2400">
                          <a:effectLst/>
                        </a:rPr>
                        <a:t> hisp</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a:effectLst/>
                        </a:rPr>
                        <a:t> </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0.017</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extLst>
                  <a:ext uri="{0D108BD9-81ED-4DB2-BD59-A6C34878D82A}">
                    <a16:rowId xmlns:a16="http://schemas.microsoft.com/office/drawing/2014/main" val="1198789146"/>
                  </a:ext>
                </a:extLst>
              </a:tr>
              <a:tr h="383426">
                <a:tc>
                  <a:txBody>
                    <a:bodyPr/>
                    <a:lstStyle/>
                    <a:p>
                      <a:pPr>
                        <a:lnSpc>
                          <a:spcPct val="107000"/>
                        </a:lnSpc>
                        <a:spcAft>
                          <a:spcPts val="0"/>
                        </a:spcAft>
                      </a:pPr>
                      <a:r>
                        <a:rPr lang="en-US" sz="2400">
                          <a:effectLst/>
                        </a:rPr>
                        <a:t>  </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a:effectLst/>
                        </a:rPr>
                        <a:t> </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(0.043)</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extLst>
                  <a:ext uri="{0D108BD9-81ED-4DB2-BD59-A6C34878D82A}">
                    <a16:rowId xmlns:a16="http://schemas.microsoft.com/office/drawing/2014/main" val="1912438165"/>
                  </a:ext>
                </a:extLst>
              </a:tr>
              <a:tr h="383426">
                <a:tc>
                  <a:txBody>
                    <a:bodyPr/>
                    <a:lstStyle/>
                    <a:p>
                      <a:pPr>
                        <a:lnSpc>
                          <a:spcPct val="107000"/>
                        </a:lnSpc>
                        <a:spcAft>
                          <a:spcPts val="0"/>
                        </a:spcAft>
                      </a:pPr>
                      <a:r>
                        <a:rPr lang="en-US" sz="2400">
                          <a:effectLst/>
                        </a:rPr>
                        <a:t> union</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a:effectLst/>
                        </a:rPr>
                        <a:t>0.084***</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0.111***</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extLst>
                  <a:ext uri="{0D108BD9-81ED-4DB2-BD59-A6C34878D82A}">
                    <a16:rowId xmlns:a16="http://schemas.microsoft.com/office/drawing/2014/main" val="1957850872"/>
                  </a:ext>
                </a:extLst>
              </a:tr>
              <a:tr h="383426">
                <a:tc>
                  <a:txBody>
                    <a:bodyPr/>
                    <a:lstStyle/>
                    <a:p>
                      <a:pPr>
                        <a:lnSpc>
                          <a:spcPct val="107000"/>
                        </a:lnSpc>
                        <a:spcAft>
                          <a:spcPts val="0"/>
                        </a:spcAft>
                      </a:pPr>
                      <a:r>
                        <a:rPr lang="en-US" sz="2400">
                          <a:effectLst/>
                        </a:rPr>
                        <a:t>  </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a:effectLst/>
                        </a:rPr>
                        <a:t>(0.019)</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(0.018)</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extLst>
                  <a:ext uri="{0D108BD9-81ED-4DB2-BD59-A6C34878D82A}">
                    <a16:rowId xmlns:a16="http://schemas.microsoft.com/office/drawing/2014/main" val="3748428909"/>
                  </a:ext>
                </a:extLst>
              </a:tr>
              <a:tr h="383426">
                <a:tc>
                  <a:txBody>
                    <a:bodyPr/>
                    <a:lstStyle/>
                    <a:p>
                      <a:pPr>
                        <a:lnSpc>
                          <a:spcPct val="107000"/>
                        </a:lnSpc>
                        <a:spcAft>
                          <a:spcPts val="0"/>
                        </a:spcAft>
                      </a:pPr>
                      <a:r>
                        <a:rPr lang="en-US" sz="2400">
                          <a:effectLst/>
                        </a:rPr>
                        <a:t> married</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a:effectLst/>
                        </a:rPr>
                        <a:t>0.061***</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0.076***</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extLst>
                  <a:ext uri="{0D108BD9-81ED-4DB2-BD59-A6C34878D82A}">
                    <a16:rowId xmlns:a16="http://schemas.microsoft.com/office/drawing/2014/main" val="3652102375"/>
                  </a:ext>
                </a:extLst>
              </a:tr>
              <a:tr h="383426">
                <a:tc>
                  <a:txBody>
                    <a:bodyPr/>
                    <a:lstStyle/>
                    <a:p>
                      <a:pPr>
                        <a:lnSpc>
                          <a:spcPct val="107000"/>
                        </a:lnSpc>
                        <a:spcAft>
                          <a:spcPts val="0"/>
                        </a:spcAft>
                      </a:pPr>
                      <a:r>
                        <a:rPr lang="en-US" sz="2400">
                          <a:effectLst/>
                        </a:rPr>
                        <a:t>  </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a:effectLst/>
                        </a:rPr>
                        <a:t>(0.018)</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(0.017)</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extLst>
                  <a:ext uri="{0D108BD9-81ED-4DB2-BD59-A6C34878D82A}">
                    <a16:rowId xmlns:a16="http://schemas.microsoft.com/office/drawing/2014/main" val="1433779373"/>
                  </a:ext>
                </a:extLst>
              </a:tr>
              <a:tr h="383426">
                <a:tc>
                  <a:txBody>
                    <a:bodyPr/>
                    <a:lstStyle/>
                    <a:p>
                      <a:pPr>
                        <a:lnSpc>
                          <a:spcPct val="107000"/>
                        </a:lnSpc>
                        <a:spcAft>
                          <a:spcPts val="0"/>
                        </a:spcAft>
                      </a:pPr>
                      <a:r>
                        <a:rPr lang="en-US" sz="2400" dirty="0">
                          <a:effectLst/>
                        </a:rPr>
                        <a:t> experience</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a:effectLst/>
                        </a:rPr>
                        <a:t>0.060***</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0.033***</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extLst>
                  <a:ext uri="{0D108BD9-81ED-4DB2-BD59-A6C34878D82A}">
                    <a16:rowId xmlns:a16="http://schemas.microsoft.com/office/drawing/2014/main" val="3218042661"/>
                  </a:ext>
                </a:extLst>
              </a:tr>
              <a:tr h="383426">
                <a:tc>
                  <a:txBody>
                    <a:bodyPr/>
                    <a:lstStyle/>
                    <a:p>
                      <a:pPr>
                        <a:lnSpc>
                          <a:spcPct val="107000"/>
                        </a:lnSpc>
                        <a:spcAft>
                          <a:spcPts val="0"/>
                        </a:spcAft>
                      </a:pPr>
                      <a:r>
                        <a:rPr lang="en-US" sz="2400">
                          <a:effectLst/>
                        </a:rPr>
                        <a:t>  </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a:effectLst/>
                        </a:rPr>
                        <a:t>(0.003)</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(0.011)</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extLst>
                  <a:ext uri="{0D108BD9-81ED-4DB2-BD59-A6C34878D82A}">
                    <a16:rowId xmlns:a16="http://schemas.microsoft.com/office/drawing/2014/main" val="1689546921"/>
                  </a:ext>
                </a:extLst>
              </a:tr>
              <a:tr h="383426">
                <a:tc>
                  <a:txBody>
                    <a:bodyPr/>
                    <a:lstStyle/>
                    <a:p>
                      <a:pPr>
                        <a:lnSpc>
                          <a:spcPct val="107000"/>
                        </a:lnSpc>
                        <a:spcAft>
                          <a:spcPts val="0"/>
                        </a:spcAft>
                      </a:pPr>
                      <a:r>
                        <a:rPr lang="en-US" sz="2400" dirty="0">
                          <a:effectLst/>
                        </a:rPr>
                        <a:t>year</a:t>
                      </a:r>
                      <a:r>
                        <a:rPr lang="en-US" sz="2400" baseline="0" dirty="0">
                          <a:effectLst/>
                        </a:rPr>
                        <a:t> since 1980</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a:effectLst/>
                        </a:rPr>
                        <a:t> </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0.026**</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extLst>
                  <a:ext uri="{0D108BD9-81ED-4DB2-BD59-A6C34878D82A}">
                    <a16:rowId xmlns:a16="http://schemas.microsoft.com/office/drawing/2014/main" val="1609215451"/>
                  </a:ext>
                </a:extLst>
              </a:tr>
              <a:tr h="383426">
                <a:tc>
                  <a:txBody>
                    <a:bodyPr/>
                    <a:lstStyle/>
                    <a:p>
                      <a:pPr>
                        <a:lnSpc>
                          <a:spcPct val="107000"/>
                        </a:lnSpc>
                        <a:spcAft>
                          <a:spcPts val="0"/>
                        </a:spcAft>
                      </a:pPr>
                      <a:r>
                        <a:rPr lang="en-US" sz="2400" dirty="0">
                          <a:effectLst/>
                        </a:rPr>
                        <a:t>  </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a:effectLst/>
                        </a:rPr>
                        <a:t> </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(0.011)</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extLst>
                  <a:ext uri="{0D108BD9-81ED-4DB2-BD59-A6C34878D82A}">
                    <a16:rowId xmlns:a16="http://schemas.microsoft.com/office/drawing/2014/main" val="2012394890"/>
                  </a:ext>
                </a:extLst>
              </a:tr>
              <a:tr h="695463">
                <a:tc>
                  <a:txBody>
                    <a:bodyPr/>
                    <a:lstStyle/>
                    <a:p>
                      <a:pPr>
                        <a:lnSpc>
                          <a:spcPct val="107000"/>
                        </a:lnSpc>
                        <a:spcAft>
                          <a:spcPts val="0"/>
                        </a:spcAft>
                      </a:pPr>
                      <a:r>
                        <a:rPr lang="en-US" sz="2400" dirty="0">
                          <a:effectLst/>
                        </a:rPr>
                        <a:t>years</a:t>
                      </a:r>
                      <a:r>
                        <a:rPr lang="en-US" sz="2400" baseline="0" dirty="0">
                          <a:effectLst/>
                        </a:rPr>
                        <a:t> in education from high school grad</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a:effectLst/>
                        </a:rPr>
                        <a:t> </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a:effectLst/>
                        </a:rPr>
                        <a:t>0.095***</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extLst>
                  <a:ext uri="{0D108BD9-81ED-4DB2-BD59-A6C34878D82A}">
                    <a16:rowId xmlns:a16="http://schemas.microsoft.com/office/drawing/2014/main" val="2405239042"/>
                  </a:ext>
                </a:extLst>
              </a:tr>
              <a:tr h="383426">
                <a:tc>
                  <a:txBody>
                    <a:bodyPr/>
                    <a:lstStyle/>
                    <a:p>
                      <a:pPr>
                        <a:lnSpc>
                          <a:spcPct val="107000"/>
                        </a:lnSpc>
                        <a:spcAft>
                          <a:spcPts val="0"/>
                        </a:spcAft>
                      </a:pPr>
                      <a:r>
                        <a:rPr lang="en-US" sz="2400" dirty="0">
                          <a:effectLst/>
                        </a:rPr>
                        <a:t>  </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a:effectLst/>
                        </a:rPr>
                        <a:t> </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(0.011)</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extLst>
                  <a:ext uri="{0D108BD9-81ED-4DB2-BD59-A6C34878D82A}">
                    <a16:rowId xmlns:a16="http://schemas.microsoft.com/office/drawing/2014/main" val="485734930"/>
                  </a:ext>
                </a:extLst>
              </a:tr>
              <a:tr h="383426">
                <a:tc>
                  <a:txBody>
                    <a:bodyPr/>
                    <a:lstStyle/>
                    <a:p>
                      <a:pPr>
                        <a:lnSpc>
                          <a:spcPct val="107000"/>
                        </a:lnSpc>
                        <a:spcAft>
                          <a:spcPts val="0"/>
                        </a:spcAft>
                      </a:pPr>
                      <a:r>
                        <a:rPr lang="en-US" sz="2400">
                          <a:effectLst/>
                        </a:rPr>
                        <a:t> _cons</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1.212***</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1.317***</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extLst>
                  <a:ext uri="{0D108BD9-81ED-4DB2-BD59-A6C34878D82A}">
                    <a16:rowId xmlns:a16="http://schemas.microsoft.com/office/drawing/2014/main" val="2645603363"/>
                  </a:ext>
                </a:extLst>
              </a:tr>
              <a:tr h="383426">
                <a:tc>
                  <a:txBody>
                    <a:bodyPr/>
                    <a:lstStyle/>
                    <a:p>
                      <a:pPr>
                        <a:lnSpc>
                          <a:spcPct val="107000"/>
                        </a:lnSpc>
                        <a:spcAft>
                          <a:spcPts val="0"/>
                        </a:spcAft>
                      </a:pPr>
                      <a:r>
                        <a:rPr lang="en-US" sz="2400">
                          <a:effectLst/>
                        </a:rPr>
                        <a:t>  </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(0.017)</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(0.037)</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extLst>
                  <a:ext uri="{0D108BD9-81ED-4DB2-BD59-A6C34878D82A}">
                    <a16:rowId xmlns:a16="http://schemas.microsoft.com/office/drawing/2014/main" val="1176802833"/>
                  </a:ext>
                </a:extLst>
              </a:tr>
              <a:tr h="395585">
                <a:tc>
                  <a:txBody>
                    <a:bodyPr/>
                    <a:lstStyle/>
                    <a:p>
                      <a:pPr>
                        <a:lnSpc>
                          <a:spcPct val="107000"/>
                        </a:lnSpc>
                        <a:spcAft>
                          <a:spcPts val="0"/>
                        </a:spcAft>
                      </a:pPr>
                      <a:r>
                        <a:rPr lang="en-US" sz="2400">
                          <a:effectLst/>
                        </a:rPr>
                        <a:t>sigma_u</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.40</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.32</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extLst>
                  <a:ext uri="{0D108BD9-81ED-4DB2-BD59-A6C34878D82A}">
                    <a16:rowId xmlns:a16="http://schemas.microsoft.com/office/drawing/2014/main" val="3567951022"/>
                  </a:ext>
                </a:extLst>
              </a:tr>
              <a:tr h="383426">
                <a:tc>
                  <a:txBody>
                    <a:bodyPr/>
                    <a:lstStyle/>
                    <a:p>
                      <a:pPr>
                        <a:lnSpc>
                          <a:spcPct val="107000"/>
                        </a:lnSpc>
                        <a:spcAft>
                          <a:spcPts val="0"/>
                        </a:spcAft>
                      </a:pPr>
                      <a:r>
                        <a:rPr lang="en-US" sz="2400">
                          <a:effectLst/>
                        </a:rPr>
                        <a:t>sigma_e</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.35</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.35</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extLst>
                  <a:ext uri="{0D108BD9-81ED-4DB2-BD59-A6C34878D82A}">
                    <a16:rowId xmlns:a16="http://schemas.microsoft.com/office/drawing/2014/main" val="3075536550"/>
                  </a:ext>
                </a:extLst>
              </a:tr>
              <a:tr h="383426">
                <a:tc>
                  <a:txBody>
                    <a:bodyPr/>
                    <a:lstStyle/>
                    <a:p>
                      <a:pPr>
                        <a:lnSpc>
                          <a:spcPct val="107000"/>
                        </a:lnSpc>
                        <a:spcAft>
                          <a:spcPts val="0"/>
                        </a:spcAft>
                      </a:pPr>
                      <a:r>
                        <a:rPr lang="en-US" sz="2400" dirty="0">
                          <a:effectLst/>
                        </a:rPr>
                        <a:t>Rho</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.57</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.45</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extLst>
                  <a:ext uri="{0D108BD9-81ED-4DB2-BD59-A6C34878D82A}">
                    <a16:rowId xmlns:a16="http://schemas.microsoft.com/office/drawing/2014/main" val="1321218361"/>
                  </a:ext>
                </a:extLst>
              </a:tr>
              <a:tr h="383426">
                <a:tc>
                  <a:txBody>
                    <a:bodyPr/>
                    <a:lstStyle/>
                    <a:p>
                      <a:pPr>
                        <a:lnSpc>
                          <a:spcPct val="107000"/>
                        </a:lnSpc>
                        <a:spcAft>
                          <a:spcPts val="0"/>
                        </a:spcAft>
                      </a:pPr>
                      <a:r>
                        <a:rPr lang="en-US" sz="2400" dirty="0">
                          <a:effectLst/>
                        </a:rPr>
                        <a:t> </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a:effectLst/>
                        </a:rPr>
                        <a:t> </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 </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extLst>
                  <a:ext uri="{0D108BD9-81ED-4DB2-BD59-A6C34878D82A}">
                    <a16:rowId xmlns:a16="http://schemas.microsoft.com/office/drawing/2014/main" val="3199293466"/>
                  </a:ext>
                </a:extLst>
              </a:tr>
              <a:tr h="383426">
                <a:tc>
                  <a:txBody>
                    <a:bodyPr/>
                    <a:lstStyle/>
                    <a:p>
                      <a:pPr>
                        <a:lnSpc>
                          <a:spcPct val="107000"/>
                        </a:lnSpc>
                        <a:spcAft>
                          <a:spcPts val="0"/>
                        </a:spcAft>
                      </a:pPr>
                      <a:r>
                        <a:rPr lang="en-US" sz="2400" dirty="0">
                          <a:effectLst/>
                        </a:rPr>
                        <a:t> Obs.</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a:effectLst/>
                        </a:rPr>
                        <a:t>4360</a:t>
                      </a:r>
                      <a:endParaRPr lang="en-GB" sz="280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a:txBody>
                    <a:bodyPr/>
                    <a:lstStyle/>
                    <a:p>
                      <a:pPr algn="ctr">
                        <a:lnSpc>
                          <a:spcPct val="107000"/>
                        </a:lnSpc>
                        <a:spcAft>
                          <a:spcPts val="0"/>
                        </a:spcAft>
                      </a:pPr>
                      <a:r>
                        <a:rPr lang="en-US" sz="2400" dirty="0">
                          <a:effectLst/>
                        </a:rPr>
                        <a:t>4360</a:t>
                      </a:r>
                      <a:endParaRPr lang="en-GB" sz="28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extLst>
                  <a:ext uri="{0D108BD9-81ED-4DB2-BD59-A6C34878D82A}">
                    <a16:rowId xmlns:a16="http://schemas.microsoft.com/office/drawing/2014/main" val="2755378504"/>
                  </a:ext>
                </a:extLst>
              </a:tr>
              <a:tr h="279112">
                <a:tc gridSpan="3">
                  <a:txBody>
                    <a:bodyPr/>
                    <a:lstStyle/>
                    <a:p>
                      <a:pPr>
                        <a:lnSpc>
                          <a:spcPct val="107000"/>
                        </a:lnSpc>
                        <a:spcAft>
                          <a:spcPts val="0"/>
                        </a:spcAft>
                      </a:pPr>
                      <a:r>
                        <a:rPr lang="en-US" sz="1200" dirty="0">
                          <a:effectLst/>
                        </a:rPr>
                        <a:t>Standard errors are in parenthesis </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697960372"/>
                  </a:ext>
                </a:extLst>
              </a:tr>
              <a:tr h="279112">
                <a:tc gridSpan="3">
                  <a:txBody>
                    <a:bodyPr/>
                    <a:lstStyle/>
                    <a:p>
                      <a:pPr>
                        <a:lnSpc>
                          <a:spcPct val="107000"/>
                        </a:lnSpc>
                        <a:spcAft>
                          <a:spcPts val="0"/>
                        </a:spcAft>
                      </a:pPr>
                      <a:r>
                        <a:rPr lang="en-US" sz="1200" dirty="0">
                          <a:solidFill>
                            <a:schemeClr val="bg2"/>
                          </a:solidFill>
                          <a:effectLst/>
                        </a:rPr>
                        <a:t>*** p&lt;0.01, ** p&lt;0.05, * p&lt;0.1 </a:t>
                      </a:r>
                      <a:endParaRPr lang="en-GB" sz="16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4798" marR="44798" marT="0" marB="0"/>
                </a:tc>
                <a:tc hMerge="1">
                  <a:txBody>
                    <a:bodyPr/>
                    <a:lstStyle/>
                    <a:p>
                      <a:endParaRPr lang="en-GB"/>
                    </a:p>
                  </a:txBody>
                  <a:tcPr/>
                </a:tc>
                <a:tc hMerge="1">
                  <a:txBody>
                    <a:bodyPr/>
                    <a:lstStyle/>
                    <a:p>
                      <a:endParaRPr lang="en-GB" dirty="0"/>
                    </a:p>
                  </a:txBody>
                  <a:tcPr/>
                </a:tc>
                <a:extLst>
                  <a:ext uri="{0D108BD9-81ED-4DB2-BD59-A6C34878D82A}">
                    <a16:rowId xmlns:a16="http://schemas.microsoft.com/office/drawing/2014/main" val="3268159693"/>
                  </a:ext>
                </a:extLst>
              </a:tr>
            </a:tbl>
          </a:graphicData>
        </a:graphic>
      </p:graphicFrame>
      <p:sp>
        <p:nvSpPr>
          <p:cNvPr id="3" name="Rectangle 2">
            <a:extLst>
              <a:ext uri="{FF2B5EF4-FFF2-40B4-BE49-F238E27FC236}">
                <a16:creationId xmlns:a16="http://schemas.microsoft.com/office/drawing/2014/main" id="{E07D7026-9D8E-4324-A2AA-EA2360E5F0F7}"/>
              </a:ext>
            </a:extLst>
          </p:cNvPr>
          <p:cNvSpPr/>
          <p:nvPr/>
        </p:nvSpPr>
        <p:spPr>
          <a:xfrm>
            <a:off x="9626707" y="671948"/>
            <a:ext cx="1470186" cy="1867301"/>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a:extLst>
              <a:ext uri="{FF2B5EF4-FFF2-40B4-BE49-F238E27FC236}">
                <a16:creationId xmlns:a16="http://schemas.microsoft.com/office/drawing/2014/main" id="{584A23E8-CD4C-461D-AE17-4DDD4962EC10}"/>
              </a:ext>
            </a:extLst>
          </p:cNvPr>
          <p:cNvSpPr/>
          <p:nvPr/>
        </p:nvSpPr>
        <p:spPr>
          <a:xfrm>
            <a:off x="9626707" y="4862669"/>
            <a:ext cx="1470186" cy="1170187"/>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F752C098-0DC9-41EA-AA29-9C410AE9472E}"/>
              </a:ext>
            </a:extLst>
          </p:cNvPr>
          <p:cNvSpPr/>
          <p:nvPr/>
        </p:nvSpPr>
        <p:spPr>
          <a:xfrm>
            <a:off x="5590227" y="2582534"/>
            <a:ext cx="5506666" cy="2258973"/>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524063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37F8252F-727B-4405-92FE-36459A98ED18}"/>
              </a:ext>
            </a:extLst>
          </p:cNvPr>
          <p:cNvPicPr>
            <a:picLocks noChangeAspect="1"/>
          </p:cNvPicPr>
          <p:nvPr/>
        </p:nvPicPr>
        <p:blipFill>
          <a:blip r:embed="rId2"/>
          <a:stretch>
            <a:fillRect/>
          </a:stretch>
        </p:blipFill>
        <p:spPr>
          <a:xfrm>
            <a:off x="-766994" y="2189150"/>
            <a:ext cx="28021159" cy="7278057"/>
          </a:xfrm>
          <a:prstGeom prst="rect">
            <a:avLst/>
          </a:prstGeom>
        </p:spPr>
      </p:pic>
      <p:sp>
        <p:nvSpPr>
          <p:cNvPr id="3" name="Title 1">
            <a:extLst>
              <a:ext uri="{FF2B5EF4-FFF2-40B4-BE49-F238E27FC236}">
                <a16:creationId xmlns:a16="http://schemas.microsoft.com/office/drawing/2014/main" id="{7E1E7948-B411-4DD8-B95E-9BDE130C449D}"/>
              </a:ext>
            </a:extLst>
          </p:cNvPr>
          <p:cNvSpPr txBox="1">
            <a:spLocks/>
          </p:cNvSpPr>
          <p:nvPr/>
        </p:nvSpPr>
        <p:spPr>
          <a:xfrm>
            <a:off x="889024" y="292224"/>
            <a:ext cx="9748231" cy="2038594"/>
          </a:xfrm>
          <a:prstGeom prst="rect">
            <a:avLst/>
          </a:prstGeom>
        </p:spPr>
        <p:txBody>
          <a:bodyPr>
            <a:normAutofit/>
          </a:bodyPr>
          <a:lstStyle>
            <a:lvl1pPr algn="l" defTabSz="1371600" rtl="0" eaLnBrk="1" latinLnBrk="0" hangingPunct="1">
              <a:lnSpc>
                <a:spcPct val="90000"/>
              </a:lnSpc>
              <a:spcBef>
                <a:spcPct val="0"/>
              </a:spcBef>
              <a:buNone/>
              <a:defRPr sz="5400" b="1" kern="1200">
                <a:solidFill>
                  <a:schemeClr val="accent2"/>
                </a:solidFill>
                <a:latin typeface="+mj-lt"/>
                <a:ea typeface="+mj-ea"/>
                <a:cs typeface="+mj-cs"/>
              </a:defRPr>
            </a:lvl1pPr>
          </a:lstStyle>
          <a:p>
            <a:r>
              <a:rPr lang="en-GB">
                <a:solidFill>
                  <a:schemeClr val="accent2">
                    <a:lumMod val="75000"/>
                  </a:schemeClr>
                </a:solidFill>
              </a:rPr>
              <a:t>Hausman</a:t>
            </a:r>
            <a:endParaRPr lang="en-GB" dirty="0">
              <a:solidFill>
                <a:schemeClr val="accent2">
                  <a:lumMod val="75000"/>
                </a:schemeClr>
              </a:solidFill>
            </a:endParaRPr>
          </a:p>
        </p:txBody>
      </p:sp>
      <p:sp>
        <p:nvSpPr>
          <p:cNvPr id="4" name="Oval 3">
            <a:extLst>
              <a:ext uri="{FF2B5EF4-FFF2-40B4-BE49-F238E27FC236}">
                <a16:creationId xmlns:a16="http://schemas.microsoft.com/office/drawing/2014/main" id="{08E32495-A501-4FB1-9F1F-F6BB8FE16B08}"/>
              </a:ext>
            </a:extLst>
          </p:cNvPr>
          <p:cNvSpPr/>
          <p:nvPr/>
        </p:nvSpPr>
        <p:spPr>
          <a:xfrm>
            <a:off x="5029809" y="7958855"/>
            <a:ext cx="1466660" cy="119164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9220665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9ACE5940-88A9-447F-B329-0D9E2A4658B1}"/>
              </a:ext>
            </a:extLst>
          </p:cNvPr>
          <p:cNvSpPr txBox="1">
            <a:spLocks/>
          </p:cNvSpPr>
          <p:nvPr/>
        </p:nvSpPr>
        <p:spPr>
          <a:xfrm>
            <a:off x="501161" y="1977625"/>
            <a:ext cx="10120624" cy="1538298"/>
          </a:xfrm>
          <a:prstGeom prst="rect">
            <a:avLst/>
          </a:prstGeom>
        </p:spPr>
        <p:txBody>
          <a:bodyPr/>
          <a:lstStyle>
            <a:lvl1pPr algn="l" defTabSz="1371600" rtl="0" eaLnBrk="1" latinLnBrk="0" hangingPunct="1">
              <a:lnSpc>
                <a:spcPct val="90000"/>
              </a:lnSpc>
              <a:spcBef>
                <a:spcPct val="0"/>
              </a:spcBef>
              <a:buNone/>
              <a:defRPr sz="5400" b="1" kern="1200">
                <a:solidFill>
                  <a:schemeClr val="accent2"/>
                </a:solidFill>
                <a:latin typeface="+mj-lt"/>
                <a:ea typeface="+mj-ea"/>
                <a:cs typeface="+mj-cs"/>
              </a:defRPr>
            </a:lvl1pPr>
          </a:lstStyle>
          <a:p>
            <a:r>
              <a:rPr lang="en-GB" sz="6000" dirty="0">
                <a:solidFill>
                  <a:schemeClr val="accent2">
                    <a:lumMod val="75000"/>
                  </a:schemeClr>
                </a:solidFill>
                <a:highlight>
                  <a:srgbClr val="00FFFF"/>
                </a:highlight>
              </a:rPr>
              <a:t>Alternatives</a:t>
            </a:r>
            <a:endParaRPr lang="en-GB" dirty="0">
              <a:solidFill>
                <a:schemeClr val="accent2">
                  <a:lumMod val="75000"/>
                </a:schemeClr>
              </a:solidFill>
              <a:highlight>
                <a:srgbClr val="00FFFF"/>
              </a:highlight>
            </a:endParaRPr>
          </a:p>
        </p:txBody>
      </p:sp>
      <mc:AlternateContent xmlns:mc="http://schemas.openxmlformats.org/markup-compatibility/2006" xmlns:a14="http://schemas.microsoft.com/office/drawing/2010/main">
        <mc:Choice Requires="a14">
          <p:sp>
            <p:nvSpPr>
              <p:cNvPr id="7" name="Content Placeholder 2">
                <a:extLst>
                  <a:ext uri="{FF2B5EF4-FFF2-40B4-BE49-F238E27FC236}">
                    <a16:creationId xmlns:a16="http://schemas.microsoft.com/office/drawing/2014/main" id="{55B24F3B-DD41-4091-8535-D3A9EF4DF371}"/>
                  </a:ext>
                </a:extLst>
              </p:cNvPr>
              <p:cNvSpPr txBox="1">
                <a:spLocks/>
              </p:cNvSpPr>
              <p:nvPr/>
            </p:nvSpPr>
            <p:spPr>
              <a:xfrm>
                <a:off x="0" y="3042988"/>
                <a:ext cx="17100713" cy="6533413"/>
              </a:xfrm>
              <a:prstGeom prst="rect">
                <a:avLst/>
              </a:prstGeom>
            </p:spPr>
            <p:txBody>
              <a:bodyPr vert="horz" lIns="91440" tIns="45720" rIns="91440" bIns="45720" rtlCol="0">
                <a:normAutofit fontScale="92500" lnSpcReduction="20000"/>
              </a:bodyPr>
              <a:lstStyle>
                <a:lvl1pPr marL="0" indent="0" algn="ctr" defTabSz="1371600" rtl="0" eaLnBrk="1" latinLnBrk="0" hangingPunct="1">
                  <a:lnSpc>
                    <a:spcPct val="90000"/>
                  </a:lnSpc>
                  <a:spcBef>
                    <a:spcPts val="1500"/>
                  </a:spcBef>
                  <a:buFont typeface="Arial" panose="020B0604020202020204" pitchFamily="34" charset="0"/>
                  <a:buNone/>
                  <a:defRPr sz="3600" kern="1200">
                    <a:solidFill>
                      <a:schemeClr val="bg1"/>
                    </a:solidFill>
                    <a:latin typeface="+mn-lt"/>
                    <a:ea typeface="+mn-ea"/>
                    <a:cs typeface="+mn-cs"/>
                  </a:defRPr>
                </a:lvl1pPr>
                <a:lvl2pPr marL="685800" indent="0" algn="ctr" defTabSz="1371600" rtl="0" eaLnBrk="1" latinLnBrk="0" hangingPunct="1">
                  <a:lnSpc>
                    <a:spcPct val="90000"/>
                  </a:lnSpc>
                  <a:spcBef>
                    <a:spcPts val="750"/>
                  </a:spcBef>
                  <a:buFont typeface="Arial" panose="020B0604020202020204" pitchFamily="34" charset="0"/>
                  <a:buNone/>
                  <a:defRPr sz="3000" kern="1200">
                    <a:solidFill>
                      <a:schemeClr val="tx1"/>
                    </a:solidFill>
                    <a:latin typeface="+mn-lt"/>
                    <a:ea typeface="+mn-ea"/>
                    <a:cs typeface="+mn-cs"/>
                  </a:defRPr>
                </a:lvl2pPr>
                <a:lvl3pPr marL="1371600" indent="0" algn="ctr" defTabSz="1371600" rtl="0" eaLnBrk="1" latinLnBrk="0" hangingPunct="1">
                  <a:lnSpc>
                    <a:spcPct val="90000"/>
                  </a:lnSpc>
                  <a:spcBef>
                    <a:spcPts val="750"/>
                  </a:spcBef>
                  <a:buFont typeface="Arial" panose="020B0604020202020204" pitchFamily="34" charset="0"/>
                  <a:buNone/>
                  <a:defRPr sz="2700" kern="1200">
                    <a:solidFill>
                      <a:schemeClr val="tx1"/>
                    </a:solidFill>
                    <a:latin typeface="+mn-lt"/>
                    <a:ea typeface="+mn-ea"/>
                    <a:cs typeface="+mn-cs"/>
                  </a:defRPr>
                </a:lvl3pPr>
                <a:lvl4pPr marL="2057400" indent="0" algn="ctr" defTabSz="1371600"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4pPr>
                <a:lvl5pPr marL="2743200" indent="0" algn="ctr" defTabSz="1371600"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5pPr>
                <a:lvl6pPr marL="3429000" indent="0" algn="ctr" defTabSz="1371600"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800" indent="0" algn="ctr" defTabSz="1371600"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800600" indent="0" algn="ctr" defTabSz="1371600"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6400" indent="0" algn="ctr" defTabSz="1371600"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pPr algn="l"/>
                <a:endParaRPr lang="en-GB" dirty="0">
                  <a:solidFill>
                    <a:schemeClr val="bg2"/>
                  </a:solidFill>
                </a:endParaRPr>
              </a:p>
              <a:p>
                <a:pPr algn="l"/>
                <a:r>
                  <a:rPr lang="en-GB" dirty="0" err="1">
                    <a:solidFill>
                      <a:schemeClr val="bg2"/>
                    </a:solidFill>
                  </a:rPr>
                  <a:t>Mundlak</a:t>
                </a:r>
                <a:r>
                  <a:rPr lang="en-GB" dirty="0">
                    <a:solidFill>
                      <a:schemeClr val="bg2"/>
                    </a:solidFill>
                  </a:rPr>
                  <a:t> (1978) </a:t>
                </a:r>
              </a:p>
              <a:p>
                <a:pPr algn="l"/>
                <a:r>
                  <a:rPr lang="en-GB" dirty="0">
                    <a:solidFill>
                      <a:schemeClr val="bg2"/>
                    </a:solidFill>
                  </a:rPr>
                  <a:t>include cluster means for all within individual covariates</a:t>
                </a:r>
              </a:p>
              <a:p>
                <a:pPr lvl="1" algn="l"/>
                <a:r>
                  <a:rPr lang="en-GB" sz="3200" dirty="0">
                    <a:solidFill>
                      <a:schemeClr val="bg2"/>
                    </a:solidFill>
                  </a:rPr>
                  <a:t>Enables consistent estimation of within effects </a:t>
                </a:r>
              </a:p>
              <a:p>
                <a:pPr lvl="1" algn="l"/>
                <a:r>
                  <a:rPr lang="en-GB" sz="3200" dirty="0">
                    <a:solidFill>
                      <a:schemeClr val="bg2"/>
                    </a:solidFill>
                  </a:rPr>
                  <a:t>Between occasions vars may still be correlated with unobserved vars in the error</a:t>
                </a:r>
              </a:p>
              <a:p>
                <a:pPr lvl="1" algn="l"/>
                <a:endParaRPr lang="en-GB" sz="3200" dirty="0">
                  <a:solidFill>
                    <a:schemeClr val="bg2"/>
                  </a:solidFill>
                </a:endParaRPr>
              </a:p>
              <a:p>
                <a:pPr algn="l"/>
                <a:r>
                  <a:rPr lang="en-GB" dirty="0">
                    <a:solidFill>
                      <a:schemeClr val="bg2"/>
                    </a:solidFill>
                  </a:rPr>
                  <a:t>Allison (2009) Hybrid model.</a:t>
                </a:r>
              </a:p>
              <a:p>
                <a:pPr lvl="1" algn="l"/>
                <a:r>
                  <a:rPr lang="en-GB" sz="3200" dirty="0">
                    <a:solidFill>
                      <a:schemeClr val="bg2"/>
                    </a:solidFill>
                  </a:rPr>
                  <a:t>‘Time varying x variables transformed into deviations from their person-specific means’</a:t>
                </a:r>
              </a:p>
              <a:p>
                <a:pPr lvl="1" algn="l"/>
                <a:r>
                  <a:rPr lang="en-GB" sz="3200" dirty="0">
                    <a:solidFill>
                      <a:schemeClr val="bg2"/>
                    </a:solidFill>
                  </a:rPr>
                  <a:t>Subtracting person-specific means from time varying vars (group mean centring) </a:t>
                </a:r>
              </a:p>
              <a:p>
                <a:pPr lvl="1" algn="l"/>
                <a:endParaRPr lang="en-GB" sz="3600" dirty="0">
                  <a:solidFill>
                    <a:schemeClr val="bg2"/>
                  </a:solidFill>
                </a:endParaRPr>
              </a:p>
              <a:p>
                <a:pPr algn="l"/>
                <a:r>
                  <a:rPr lang="en-GB" dirty="0">
                    <a:solidFill>
                      <a:schemeClr val="bg2"/>
                    </a:solidFill>
                  </a:rPr>
                  <a:t>Bell et al. (2019)</a:t>
                </a:r>
              </a:p>
              <a:p>
                <a:pPr lvl="1" algn="l"/>
                <a14:m>
                  <m:oMath xmlns:m="http://schemas.openxmlformats.org/officeDocument/2006/math">
                    <m:sSub>
                      <m:sSubPr>
                        <m:ctrlPr>
                          <a:rPr lang="en-GB" sz="3200" i="1" smtClean="0">
                            <a:solidFill>
                              <a:schemeClr val="bg2"/>
                            </a:solidFill>
                            <a:latin typeface="Cambria Math" panose="02040503050406030204" pitchFamily="18" charset="0"/>
                          </a:rPr>
                        </m:ctrlPr>
                      </m:sSubPr>
                      <m:e>
                        <m:r>
                          <a:rPr lang="en-GB" sz="3200" i="1" smtClean="0">
                            <a:solidFill>
                              <a:schemeClr val="bg2"/>
                            </a:solidFill>
                            <a:latin typeface="Cambria Math" panose="02040503050406030204" pitchFamily="18" charset="0"/>
                          </a:rPr>
                          <m:t>𝑋</m:t>
                        </m:r>
                      </m:e>
                      <m:sub>
                        <m:r>
                          <a:rPr lang="en-GB" sz="3200" i="1" smtClean="0">
                            <a:solidFill>
                              <a:schemeClr val="bg2"/>
                            </a:solidFill>
                            <a:latin typeface="Cambria Math" panose="02040503050406030204" pitchFamily="18" charset="0"/>
                          </a:rPr>
                          <m:t>𝑖𝑡</m:t>
                        </m:r>
                      </m:sub>
                    </m:sSub>
                  </m:oMath>
                </a14:m>
                <a:r>
                  <a:rPr lang="en-GB" sz="3200" dirty="0">
                    <a:solidFill>
                      <a:schemeClr val="bg2"/>
                    </a:solidFill>
                  </a:rPr>
                  <a:t> divided into two parts. Each with a separate effect. 1 part represents the average within effect of </a:t>
                </a:r>
                <a14:m>
                  <m:oMath xmlns:m="http://schemas.openxmlformats.org/officeDocument/2006/math">
                    <m:sSub>
                      <m:sSubPr>
                        <m:ctrlPr>
                          <a:rPr lang="en-GB" sz="3200" i="1">
                            <a:solidFill>
                              <a:schemeClr val="bg2"/>
                            </a:solidFill>
                            <a:latin typeface="Cambria Math" panose="02040503050406030204" pitchFamily="18" charset="0"/>
                          </a:rPr>
                        </m:ctrlPr>
                      </m:sSubPr>
                      <m:e>
                        <m:r>
                          <a:rPr lang="en-GB" sz="3200" i="1">
                            <a:solidFill>
                              <a:schemeClr val="bg2"/>
                            </a:solidFill>
                            <a:latin typeface="Cambria Math" panose="02040503050406030204" pitchFamily="18" charset="0"/>
                          </a:rPr>
                          <m:t>𝑋</m:t>
                        </m:r>
                      </m:e>
                      <m:sub>
                        <m:r>
                          <a:rPr lang="en-GB" sz="3200" i="1">
                            <a:solidFill>
                              <a:schemeClr val="bg2"/>
                            </a:solidFill>
                            <a:latin typeface="Cambria Math" panose="02040503050406030204" pitchFamily="18" charset="0"/>
                          </a:rPr>
                          <m:t>𝑖𝑡</m:t>
                        </m:r>
                      </m:sub>
                    </m:sSub>
                  </m:oMath>
                </a14:m>
                <a:r>
                  <a:rPr lang="en-GB" sz="3200" dirty="0">
                    <a:solidFill>
                      <a:schemeClr val="bg2"/>
                    </a:solidFill>
                  </a:rPr>
                  <a:t>. 2</a:t>
                </a:r>
                <a:r>
                  <a:rPr lang="en-GB" sz="3200" baseline="30000" dirty="0">
                    <a:solidFill>
                      <a:schemeClr val="bg2"/>
                    </a:solidFill>
                  </a:rPr>
                  <a:t>nd</a:t>
                </a:r>
                <a:r>
                  <a:rPr lang="en-GB" sz="3200" dirty="0">
                    <a:solidFill>
                      <a:schemeClr val="bg2"/>
                    </a:solidFill>
                  </a:rPr>
                  <a:t> part represents the average between effect of </a:t>
                </a:r>
                <a14:m>
                  <m:oMath xmlns:m="http://schemas.openxmlformats.org/officeDocument/2006/math">
                    <m:sSub>
                      <m:sSubPr>
                        <m:ctrlPr>
                          <a:rPr lang="en-GB" sz="3200" i="1">
                            <a:solidFill>
                              <a:schemeClr val="bg2"/>
                            </a:solidFill>
                            <a:latin typeface="Cambria Math" panose="02040503050406030204" pitchFamily="18" charset="0"/>
                          </a:rPr>
                        </m:ctrlPr>
                      </m:sSubPr>
                      <m:e>
                        <m:r>
                          <a:rPr lang="en-GB" sz="3200" i="1">
                            <a:solidFill>
                              <a:schemeClr val="bg2"/>
                            </a:solidFill>
                            <a:latin typeface="Cambria Math" panose="02040503050406030204" pitchFamily="18" charset="0"/>
                          </a:rPr>
                          <m:t>𝑋</m:t>
                        </m:r>
                      </m:e>
                      <m:sub>
                        <m:r>
                          <a:rPr lang="en-GB" sz="3200" i="1">
                            <a:solidFill>
                              <a:schemeClr val="bg2"/>
                            </a:solidFill>
                            <a:latin typeface="Cambria Math" panose="02040503050406030204" pitchFamily="18" charset="0"/>
                          </a:rPr>
                          <m:t>𝑖𝑡</m:t>
                        </m:r>
                      </m:sub>
                    </m:sSub>
                  </m:oMath>
                </a14:m>
                <a:r>
                  <a:rPr lang="en-GB" sz="3200" dirty="0">
                    <a:solidFill>
                      <a:schemeClr val="bg2"/>
                    </a:solidFill>
                  </a:rPr>
                  <a:t>. An additional parameter represents the effect of time-invariant variables – a between effect.   </a:t>
                </a:r>
              </a:p>
              <a:p>
                <a:pPr algn="l"/>
                <a:endParaRPr lang="en-GB" dirty="0">
                  <a:solidFill>
                    <a:schemeClr val="bg2"/>
                  </a:solidFill>
                </a:endParaRPr>
              </a:p>
            </p:txBody>
          </p:sp>
        </mc:Choice>
        <mc:Fallback xmlns="">
          <p:sp>
            <p:nvSpPr>
              <p:cNvPr id="7" name="Content Placeholder 2">
                <a:extLst>
                  <a:ext uri="{FF2B5EF4-FFF2-40B4-BE49-F238E27FC236}">
                    <a16:creationId xmlns:a16="http://schemas.microsoft.com/office/drawing/2014/main" id="{55B24F3B-DD41-4091-8535-D3A9EF4DF371}"/>
                  </a:ext>
                </a:extLst>
              </p:cNvPr>
              <p:cNvSpPr txBox="1">
                <a:spLocks noRot="1" noChangeAspect="1" noMove="1" noResize="1" noEditPoints="1" noAdjustHandles="1" noChangeArrowheads="1" noChangeShapeType="1" noTextEdit="1"/>
              </p:cNvSpPr>
              <p:nvPr/>
            </p:nvSpPr>
            <p:spPr>
              <a:xfrm>
                <a:off x="0" y="3042988"/>
                <a:ext cx="17100713" cy="6533413"/>
              </a:xfrm>
              <a:prstGeom prst="rect">
                <a:avLst/>
              </a:prstGeom>
              <a:blipFill>
                <a:blip r:embed="rId2"/>
                <a:stretch>
                  <a:fillRect l="-963"/>
                </a:stretch>
              </a:blipFill>
            </p:spPr>
            <p:txBody>
              <a:bodyPr/>
              <a:lstStyle/>
              <a:p>
                <a:r>
                  <a:rPr lang="en-GB">
                    <a:noFill/>
                  </a:rPr>
                  <a:t> </a:t>
                </a:r>
              </a:p>
            </p:txBody>
          </p:sp>
        </mc:Fallback>
      </mc:AlternateContent>
    </p:spTree>
    <p:extLst>
      <p:ext uri="{BB962C8B-B14F-4D97-AF65-F5344CB8AC3E}">
        <p14:creationId xmlns:p14="http://schemas.microsoft.com/office/powerpoint/2010/main" val="3696314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Table 18">
            <a:extLst>
              <a:ext uri="{FF2B5EF4-FFF2-40B4-BE49-F238E27FC236}">
                <a16:creationId xmlns:a16="http://schemas.microsoft.com/office/drawing/2014/main" id="{B07E0A4F-20B2-40DA-B0F5-9C752F77C9C5}"/>
              </a:ext>
            </a:extLst>
          </p:cNvPr>
          <p:cNvGraphicFramePr>
            <a:graphicFrameLocks noGrp="1"/>
          </p:cNvGraphicFramePr>
          <p:nvPr/>
        </p:nvGraphicFramePr>
        <p:xfrm>
          <a:off x="230386" y="234840"/>
          <a:ext cx="12340827" cy="10072985"/>
        </p:xfrm>
        <a:graphic>
          <a:graphicData uri="http://schemas.openxmlformats.org/drawingml/2006/table">
            <a:tbl>
              <a:tblPr>
                <a:tableStyleId>{3B4B98B0-60AC-42C2-AFA5-B58CD77FA1E5}</a:tableStyleId>
              </a:tblPr>
              <a:tblGrid>
                <a:gridCol w="4290333">
                  <a:extLst>
                    <a:ext uri="{9D8B030D-6E8A-4147-A177-3AD203B41FA5}">
                      <a16:colId xmlns:a16="http://schemas.microsoft.com/office/drawing/2014/main" val="2597756264"/>
                    </a:ext>
                  </a:extLst>
                </a:gridCol>
                <a:gridCol w="2336948">
                  <a:extLst>
                    <a:ext uri="{9D8B030D-6E8A-4147-A177-3AD203B41FA5}">
                      <a16:colId xmlns:a16="http://schemas.microsoft.com/office/drawing/2014/main" val="2754933340"/>
                    </a:ext>
                  </a:extLst>
                </a:gridCol>
                <a:gridCol w="2250639">
                  <a:extLst>
                    <a:ext uri="{9D8B030D-6E8A-4147-A177-3AD203B41FA5}">
                      <a16:colId xmlns:a16="http://schemas.microsoft.com/office/drawing/2014/main" val="3830537123"/>
                    </a:ext>
                  </a:extLst>
                </a:gridCol>
                <a:gridCol w="3462907">
                  <a:extLst>
                    <a:ext uri="{9D8B030D-6E8A-4147-A177-3AD203B41FA5}">
                      <a16:colId xmlns:a16="http://schemas.microsoft.com/office/drawing/2014/main" val="3160529415"/>
                    </a:ext>
                  </a:extLst>
                </a:gridCol>
              </a:tblGrid>
              <a:tr h="356573">
                <a:tc>
                  <a:txBody>
                    <a:bodyPr/>
                    <a:lstStyle/>
                    <a:p>
                      <a:pPr algn="ctr">
                        <a:lnSpc>
                          <a:spcPct val="107000"/>
                        </a:lnSpc>
                        <a:spcAft>
                          <a:spcPts val="0"/>
                        </a:spcAft>
                      </a:pPr>
                      <a:r>
                        <a:rPr lang="en-US" sz="2000" dirty="0">
                          <a:effectLst/>
                        </a:rPr>
                        <a:t>   </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b="1" dirty="0">
                          <a:solidFill>
                            <a:srgbClr val="00B0F0"/>
                          </a:solidFill>
                          <a:effectLst/>
                        </a:rPr>
                        <a:t>  FE</a:t>
                      </a:r>
                      <a:endParaRPr lang="en-GB" sz="2000" b="1" dirty="0">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b="1" dirty="0">
                          <a:solidFill>
                            <a:srgbClr val="00B0F0"/>
                          </a:solidFill>
                          <a:effectLst/>
                        </a:rPr>
                        <a:t>  RE</a:t>
                      </a:r>
                      <a:endParaRPr lang="en-GB" sz="2000" b="1" dirty="0">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b="1" dirty="0">
                          <a:solidFill>
                            <a:srgbClr val="00B0F0"/>
                          </a:solidFill>
                          <a:effectLst/>
                        </a:rPr>
                        <a:t>  </a:t>
                      </a:r>
                      <a:r>
                        <a:rPr lang="en-US" sz="2000" b="1" dirty="0" err="1">
                          <a:solidFill>
                            <a:srgbClr val="00B0F0"/>
                          </a:solidFill>
                          <a:effectLst/>
                        </a:rPr>
                        <a:t>Mundlak</a:t>
                      </a:r>
                      <a:endParaRPr lang="en-GB" sz="2000" b="1" dirty="0">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626800653"/>
                  </a:ext>
                </a:extLst>
              </a:tr>
              <a:tr h="356573">
                <a:tc>
                  <a:txBody>
                    <a:bodyPr/>
                    <a:lstStyle/>
                    <a:p>
                      <a:pPr algn="ctr">
                        <a:lnSpc>
                          <a:spcPct val="107000"/>
                        </a:lnSpc>
                        <a:spcAft>
                          <a:spcPts val="0"/>
                        </a:spcAft>
                      </a:pPr>
                      <a:r>
                        <a:rPr lang="en-US" sz="2000" dirty="0">
                          <a:effectLst/>
                        </a:rPr>
                        <a:t>   </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   </a:t>
                      </a:r>
                      <a:r>
                        <a:rPr lang="en-US" sz="2000" dirty="0" err="1">
                          <a:effectLst/>
                        </a:rPr>
                        <a:t>lwage</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   </a:t>
                      </a:r>
                      <a:r>
                        <a:rPr lang="en-US" sz="2000" dirty="0" err="1">
                          <a:effectLst/>
                        </a:rPr>
                        <a:t>lwage</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   lwage</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1287701935"/>
                  </a:ext>
                </a:extLst>
              </a:tr>
              <a:tr h="356573">
                <a:tc>
                  <a:txBody>
                    <a:bodyPr/>
                    <a:lstStyle/>
                    <a:p>
                      <a:pPr>
                        <a:lnSpc>
                          <a:spcPct val="107000"/>
                        </a:lnSpc>
                        <a:spcAft>
                          <a:spcPts val="0"/>
                        </a:spcAft>
                      </a:pPr>
                      <a:r>
                        <a:rPr lang="en-US" sz="2000" dirty="0">
                          <a:effectLst/>
                        </a:rPr>
                        <a:t> black</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 </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-0.134***</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-0.141***</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3224080821"/>
                  </a:ext>
                </a:extLst>
              </a:tr>
              <a:tr h="356573">
                <a:tc>
                  <a:txBody>
                    <a:bodyPr/>
                    <a:lstStyle/>
                    <a:p>
                      <a:pPr>
                        <a:lnSpc>
                          <a:spcPct val="107000"/>
                        </a:lnSpc>
                        <a:spcAft>
                          <a:spcPts val="0"/>
                        </a:spcAft>
                      </a:pPr>
                      <a:r>
                        <a:rPr lang="en-US" sz="2000" dirty="0">
                          <a:effectLst/>
                        </a:rPr>
                        <a:t>  </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 </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(0.048)</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(0.049)</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4163856269"/>
                  </a:ext>
                </a:extLst>
              </a:tr>
              <a:tr h="356573">
                <a:tc>
                  <a:txBody>
                    <a:bodyPr/>
                    <a:lstStyle/>
                    <a:p>
                      <a:pPr>
                        <a:lnSpc>
                          <a:spcPct val="107000"/>
                        </a:lnSpc>
                        <a:spcAft>
                          <a:spcPts val="0"/>
                        </a:spcAft>
                      </a:pPr>
                      <a:r>
                        <a:rPr lang="en-US" sz="2000">
                          <a:effectLst/>
                        </a:rPr>
                        <a:t> hisp</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 </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0.017</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0.010</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269255791"/>
                  </a:ext>
                </a:extLst>
              </a:tr>
              <a:tr h="356573">
                <a:tc>
                  <a:txBody>
                    <a:bodyPr/>
                    <a:lstStyle/>
                    <a:p>
                      <a:pPr>
                        <a:lnSpc>
                          <a:spcPct val="107000"/>
                        </a:lnSpc>
                        <a:spcAft>
                          <a:spcPts val="0"/>
                        </a:spcAft>
                      </a:pPr>
                      <a:r>
                        <a:rPr lang="en-US" sz="2000" dirty="0">
                          <a:effectLst/>
                        </a:rPr>
                        <a:t>  </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 </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(0.043)</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(0.042)</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4146026720"/>
                  </a:ext>
                </a:extLst>
              </a:tr>
              <a:tr h="356573">
                <a:tc>
                  <a:txBody>
                    <a:bodyPr/>
                    <a:lstStyle/>
                    <a:p>
                      <a:pPr>
                        <a:lnSpc>
                          <a:spcPct val="107000"/>
                        </a:lnSpc>
                        <a:spcAft>
                          <a:spcPts val="0"/>
                        </a:spcAft>
                      </a:pPr>
                      <a:r>
                        <a:rPr lang="en-US" sz="2000">
                          <a:effectLst/>
                        </a:rPr>
                        <a:t> union</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0.084***</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0.111***</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0.084***</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1659468379"/>
                  </a:ext>
                </a:extLst>
              </a:tr>
              <a:tr h="356573">
                <a:tc>
                  <a:txBody>
                    <a:bodyPr/>
                    <a:lstStyle/>
                    <a:p>
                      <a:pPr>
                        <a:lnSpc>
                          <a:spcPct val="107000"/>
                        </a:lnSpc>
                        <a:spcAft>
                          <a:spcPts val="0"/>
                        </a:spcAft>
                      </a:pPr>
                      <a:r>
                        <a:rPr lang="en-US" sz="2000">
                          <a:effectLst/>
                        </a:rPr>
                        <a:t>  </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(0.019)</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(0.018)</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(0.019)</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2602606041"/>
                  </a:ext>
                </a:extLst>
              </a:tr>
              <a:tr h="356573">
                <a:tc>
                  <a:txBody>
                    <a:bodyPr/>
                    <a:lstStyle/>
                    <a:p>
                      <a:pPr>
                        <a:lnSpc>
                          <a:spcPct val="107000"/>
                        </a:lnSpc>
                        <a:spcAft>
                          <a:spcPts val="0"/>
                        </a:spcAft>
                      </a:pPr>
                      <a:r>
                        <a:rPr lang="en-US" sz="2000" dirty="0">
                          <a:effectLst/>
                        </a:rPr>
                        <a:t> married</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0.061***</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0.076***</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0.061***</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3782242734"/>
                  </a:ext>
                </a:extLst>
              </a:tr>
              <a:tr h="356573">
                <a:tc>
                  <a:txBody>
                    <a:bodyPr/>
                    <a:lstStyle/>
                    <a:p>
                      <a:pPr>
                        <a:lnSpc>
                          <a:spcPct val="107000"/>
                        </a:lnSpc>
                        <a:spcAft>
                          <a:spcPts val="0"/>
                        </a:spcAft>
                      </a:pPr>
                      <a:r>
                        <a:rPr lang="en-US" sz="2000">
                          <a:effectLst/>
                        </a:rPr>
                        <a:t>  </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(0.018)</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(0.017)</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(0.018)</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1833310214"/>
                  </a:ext>
                </a:extLst>
              </a:tr>
              <a:tr h="356573">
                <a:tc>
                  <a:txBody>
                    <a:bodyPr/>
                    <a:lstStyle/>
                    <a:p>
                      <a:pPr>
                        <a:lnSpc>
                          <a:spcPct val="107000"/>
                        </a:lnSpc>
                        <a:spcAft>
                          <a:spcPts val="0"/>
                        </a:spcAft>
                      </a:pPr>
                      <a:r>
                        <a:rPr lang="en-US" sz="2000">
                          <a:effectLst/>
                        </a:rPr>
                        <a:t> exper</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0.060***</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0.033***</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0.028**</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2565264355"/>
                  </a:ext>
                </a:extLst>
              </a:tr>
              <a:tr h="356573">
                <a:tc>
                  <a:txBody>
                    <a:bodyPr/>
                    <a:lstStyle/>
                    <a:p>
                      <a:pPr>
                        <a:lnSpc>
                          <a:spcPct val="107000"/>
                        </a:lnSpc>
                        <a:spcAft>
                          <a:spcPts val="0"/>
                        </a:spcAft>
                      </a:pPr>
                      <a:r>
                        <a:rPr lang="en-US" sz="2000">
                          <a:effectLst/>
                        </a:rPr>
                        <a:t>  </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(0.003)</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(0.011)</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(0.011)</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2083436139"/>
                  </a:ext>
                </a:extLst>
              </a:tr>
              <a:tr h="356573">
                <a:tc>
                  <a:txBody>
                    <a:bodyPr/>
                    <a:lstStyle/>
                    <a:p>
                      <a:pPr>
                        <a:lnSpc>
                          <a:spcPct val="107000"/>
                        </a:lnSpc>
                        <a:spcAft>
                          <a:spcPts val="0"/>
                        </a:spcAft>
                      </a:pPr>
                      <a:r>
                        <a:rPr lang="en-US" sz="2000">
                          <a:effectLst/>
                        </a:rPr>
                        <a:t> yeart</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 </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0.026**</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0.032***</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1012027929"/>
                  </a:ext>
                </a:extLst>
              </a:tr>
              <a:tr h="356573">
                <a:tc>
                  <a:txBody>
                    <a:bodyPr/>
                    <a:lstStyle/>
                    <a:p>
                      <a:pPr>
                        <a:lnSpc>
                          <a:spcPct val="107000"/>
                        </a:lnSpc>
                        <a:spcAft>
                          <a:spcPts val="0"/>
                        </a:spcAft>
                      </a:pPr>
                      <a:r>
                        <a:rPr lang="en-US" sz="2000">
                          <a:effectLst/>
                        </a:rPr>
                        <a:t>  </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 </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(0.011)</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(0.012)</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3298711313"/>
                  </a:ext>
                </a:extLst>
              </a:tr>
              <a:tr h="356573">
                <a:tc>
                  <a:txBody>
                    <a:bodyPr/>
                    <a:lstStyle/>
                    <a:p>
                      <a:pPr>
                        <a:lnSpc>
                          <a:spcPct val="107000"/>
                        </a:lnSpc>
                        <a:spcAft>
                          <a:spcPts val="0"/>
                        </a:spcAft>
                      </a:pPr>
                      <a:r>
                        <a:rPr lang="en-US" sz="2000">
                          <a:effectLst/>
                        </a:rPr>
                        <a:t> educt</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 </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0.095***</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0.091***</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2798618834"/>
                  </a:ext>
                </a:extLst>
              </a:tr>
              <a:tr h="356573">
                <a:tc>
                  <a:txBody>
                    <a:bodyPr/>
                    <a:lstStyle/>
                    <a:p>
                      <a:pPr>
                        <a:lnSpc>
                          <a:spcPct val="107000"/>
                        </a:lnSpc>
                        <a:spcAft>
                          <a:spcPts val="0"/>
                        </a:spcAft>
                      </a:pPr>
                      <a:r>
                        <a:rPr lang="en-US" sz="2000">
                          <a:effectLst/>
                        </a:rPr>
                        <a:t>  </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 </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(0.011)</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(0.011)</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2359255113"/>
                  </a:ext>
                </a:extLst>
              </a:tr>
              <a:tr h="356573">
                <a:tc>
                  <a:txBody>
                    <a:bodyPr/>
                    <a:lstStyle/>
                    <a:p>
                      <a:pPr>
                        <a:lnSpc>
                          <a:spcPct val="107000"/>
                        </a:lnSpc>
                        <a:spcAft>
                          <a:spcPts val="0"/>
                        </a:spcAft>
                      </a:pPr>
                      <a:r>
                        <a:rPr lang="en-US" sz="2000">
                          <a:effectLst/>
                        </a:rPr>
                        <a:t> mn_union</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 </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 </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0.175***</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377415081"/>
                  </a:ext>
                </a:extLst>
              </a:tr>
              <a:tr h="356573">
                <a:tc>
                  <a:txBody>
                    <a:bodyPr/>
                    <a:lstStyle/>
                    <a:p>
                      <a:pPr>
                        <a:lnSpc>
                          <a:spcPct val="107000"/>
                        </a:lnSpc>
                        <a:spcAft>
                          <a:spcPts val="0"/>
                        </a:spcAft>
                      </a:pPr>
                      <a:r>
                        <a:rPr lang="en-US" sz="2000">
                          <a:effectLst/>
                        </a:rPr>
                        <a:t>  </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 </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 </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(0.050)</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791765817"/>
                  </a:ext>
                </a:extLst>
              </a:tr>
              <a:tr h="356573">
                <a:tc>
                  <a:txBody>
                    <a:bodyPr/>
                    <a:lstStyle/>
                    <a:p>
                      <a:pPr>
                        <a:lnSpc>
                          <a:spcPct val="107000"/>
                        </a:lnSpc>
                        <a:spcAft>
                          <a:spcPts val="0"/>
                        </a:spcAft>
                      </a:pPr>
                      <a:r>
                        <a:rPr lang="en-US" sz="2000">
                          <a:effectLst/>
                        </a:rPr>
                        <a:t> mn_married</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 </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 </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0.081*</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1847805711"/>
                  </a:ext>
                </a:extLst>
              </a:tr>
              <a:tr h="356573">
                <a:tc>
                  <a:txBody>
                    <a:bodyPr/>
                    <a:lstStyle/>
                    <a:p>
                      <a:pPr>
                        <a:lnSpc>
                          <a:spcPct val="107000"/>
                        </a:lnSpc>
                        <a:spcAft>
                          <a:spcPts val="0"/>
                        </a:spcAft>
                      </a:pPr>
                      <a:r>
                        <a:rPr lang="en-US" sz="2000">
                          <a:effectLst/>
                        </a:rPr>
                        <a:t>  </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 </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 </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(0.045)</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2603405058"/>
                  </a:ext>
                </a:extLst>
              </a:tr>
              <a:tr h="356573">
                <a:tc>
                  <a:txBody>
                    <a:bodyPr/>
                    <a:lstStyle/>
                    <a:p>
                      <a:pPr>
                        <a:lnSpc>
                          <a:spcPct val="107000"/>
                        </a:lnSpc>
                        <a:spcAft>
                          <a:spcPts val="0"/>
                        </a:spcAft>
                      </a:pPr>
                      <a:r>
                        <a:rPr lang="en-US" sz="2000">
                          <a:effectLst/>
                        </a:rPr>
                        <a:t> _cons</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1.212***</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1.317***</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1.267***</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2350085492"/>
                  </a:ext>
                </a:extLst>
              </a:tr>
              <a:tr h="356573">
                <a:tc>
                  <a:txBody>
                    <a:bodyPr/>
                    <a:lstStyle/>
                    <a:p>
                      <a:pPr>
                        <a:lnSpc>
                          <a:spcPct val="107000"/>
                        </a:lnSpc>
                        <a:spcAft>
                          <a:spcPts val="0"/>
                        </a:spcAft>
                      </a:pPr>
                      <a:r>
                        <a:rPr lang="en-US" sz="2000">
                          <a:effectLst/>
                        </a:rPr>
                        <a:t>  </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(0.017)</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(0.037)</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(0.040)</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3848343364"/>
                  </a:ext>
                </a:extLst>
              </a:tr>
              <a:tr h="356573">
                <a:tc>
                  <a:txBody>
                    <a:bodyPr/>
                    <a:lstStyle/>
                    <a:p>
                      <a:pPr>
                        <a:lnSpc>
                          <a:spcPct val="107000"/>
                        </a:lnSpc>
                        <a:spcAft>
                          <a:spcPts val="0"/>
                        </a:spcAft>
                      </a:pPr>
                      <a:r>
                        <a:rPr lang="en-US" sz="2000">
                          <a:effectLst/>
                        </a:rPr>
                        <a:t>sigma_u</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.40</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.32</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.32</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1285875481"/>
                  </a:ext>
                </a:extLst>
              </a:tr>
              <a:tr h="356573">
                <a:tc>
                  <a:txBody>
                    <a:bodyPr/>
                    <a:lstStyle/>
                    <a:p>
                      <a:pPr>
                        <a:lnSpc>
                          <a:spcPct val="107000"/>
                        </a:lnSpc>
                        <a:spcAft>
                          <a:spcPts val="0"/>
                        </a:spcAft>
                      </a:pPr>
                      <a:r>
                        <a:rPr lang="en-US" sz="2000">
                          <a:effectLst/>
                        </a:rPr>
                        <a:t>sigma_e</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.35</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.35</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.35</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3062003455"/>
                  </a:ext>
                </a:extLst>
              </a:tr>
              <a:tr h="356573">
                <a:tc>
                  <a:txBody>
                    <a:bodyPr/>
                    <a:lstStyle/>
                    <a:p>
                      <a:pPr>
                        <a:lnSpc>
                          <a:spcPct val="107000"/>
                        </a:lnSpc>
                        <a:spcAft>
                          <a:spcPts val="0"/>
                        </a:spcAft>
                      </a:pPr>
                      <a:r>
                        <a:rPr lang="en-US" sz="2000">
                          <a:effectLst/>
                        </a:rPr>
                        <a:t>rho</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.57</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.46</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.46</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757170585"/>
                  </a:ext>
                </a:extLst>
              </a:tr>
              <a:tr h="356573">
                <a:tc>
                  <a:txBody>
                    <a:bodyPr/>
                    <a:lstStyle/>
                    <a:p>
                      <a:pPr>
                        <a:lnSpc>
                          <a:spcPct val="107000"/>
                        </a:lnSpc>
                        <a:spcAft>
                          <a:spcPts val="0"/>
                        </a:spcAft>
                      </a:pPr>
                      <a:r>
                        <a:rPr lang="en-US" sz="2000">
                          <a:effectLst/>
                        </a:rPr>
                        <a:t> Obs.</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4360</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a:effectLst/>
                        </a:rPr>
                        <a:t>4360</a:t>
                      </a:r>
                      <a:endParaRPr lang="en-GB" sz="200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a:txBody>
                    <a:bodyPr/>
                    <a:lstStyle/>
                    <a:p>
                      <a:pPr algn="ctr">
                        <a:lnSpc>
                          <a:spcPct val="107000"/>
                        </a:lnSpc>
                        <a:spcAft>
                          <a:spcPts val="0"/>
                        </a:spcAft>
                      </a:pPr>
                      <a:r>
                        <a:rPr lang="en-US" sz="2000" dirty="0">
                          <a:effectLst/>
                        </a:rPr>
                        <a:t>4360</a:t>
                      </a:r>
                      <a:endParaRPr lang="en-GB" sz="2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extLst>
                  <a:ext uri="{0D108BD9-81ED-4DB2-BD59-A6C34878D82A}">
                    <a16:rowId xmlns:a16="http://schemas.microsoft.com/office/drawing/2014/main" val="2807085940"/>
                  </a:ext>
                </a:extLst>
              </a:tr>
              <a:tr h="243816">
                <a:tc gridSpan="4">
                  <a:txBody>
                    <a:bodyPr/>
                    <a:lstStyle/>
                    <a:p>
                      <a:pPr>
                        <a:lnSpc>
                          <a:spcPct val="107000"/>
                        </a:lnSpc>
                        <a:spcAft>
                          <a:spcPts val="0"/>
                        </a:spcAft>
                      </a:pPr>
                      <a:r>
                        <a:rPr lang="en-US" sz="1000" dirty="0">
                          <a:effectLst/>
                        </a:rPr>
                        <a:t> </a:t>
                      </a:r>
                      <a:endParaRPr lang="en-GB" sz="10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390245572"/>
                  </a:ext>
                </a:extLst>
              </a:tr>
              <a:tr h="271519">
                <a:tc gridSpan="4">
                  <a:txBody>
                    <a:bodyPr/>
                    <a:lstStyle/>
                    <a:p>
                      <a:pPr>
                        <a:lnSpc>
                          <a:spcPct val="107000"/>
                        </a:lnSpc>
                        <a:spcAft>
                          <a:spcPts val="0"/>
                        </a:spcAft>
                      </a:pPr>
                      <a:r>
                        <a:rPr lang="en-US" sz="1400" dirty="0">
                          <a:solidFill>
                            <a:schemeClr val="bg2"/>
                          </a:solidFill>
                          <a:effectLst/>
                        </a:rPr>
                        <a:t>Standard errors are in parenthesis </a:t>
                      </a:r>
                      <a:endParaRPr lang="en-GB" sz="14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191412919"/>
                  </a:ext>
                </a:extLst>
              </a:tr>
              <a:tr h="286752">
                <a:tc gridSpan="4">
                  <a:txBody>
                    <a:bodyPr/>
                    <a:lstStyle/>
                    <a:p>
                      <a:pPr>
                        <a:lnSpc>
                          <a:spcPct val="107000"/>
                        </a:lnSpc>
                        <a:spcAft>
                          <a:spcPts val="0"/>
                        </a:spcAft>
                      </a:pPr>
                      <a:r>
                        <a:rPr lang="en-US" sz="1400" dirty="0">
                          <a:solidFill>
                            <a:schemeClr val="bg2"/>
                          </a:solidFill>
                          <a:effectLst/>
                        </a:rPr>
                        <a:t>*** p&lt;0.01, ** p&lt;0.05, * p&lt;0.1 </a:t>
                      </a:r>
                      <a:endParaRPr lang="en-GB" sz="1400" dirty="0">
                        <a:solidFill>
                          <a:schemeClr val="bg2"/>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42130" marR="42130" marT="0" marB="0"/>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913819409"/>
                  </a:ext>
                </a:extLst>
              </a:tr>
            </a:tbl>
          </a:graphicData>
        </a:graphic>
      </p:graphicFrame>
      <p:sp>
        <p:nvSpPr>
          <p:cNvPr id="20" name="Rectangle 19">
            <a:extLst>
              <a:ext uri="{FF2B5EF4-FFF2-40B4-BE49-F238E27FC236}">
                <a16:creationId xmlns:a16="http://schemas.microsoft.com/office/drawing/2014/main" id="{D36314E7-CA31-47B7-B931-FD3733CB9060}"/>
              </a:ext>
            </a:extLst>
          </p:cNvPr>
          <p:cNvSpPr/>
          <p:nvPr/>
        </p:nvSpPr>
        <p:spPr>
          <a:xfrm>
            <a:off x="5097340" y="2229216"/>
            <a:ext cx="1146298" cy="234754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a:extLst>
              <a:ext uri="{FF2B5EF4-FFF2-40B4-BE49-F238E27FC236}">
                <a16:creationId xmlns:a16="http://schemas.microsoft.com/office/drawing/2014/main" id="{6815EC1B-6440-4B10-AF57-513B385C0046}"/>
              </a:ext>
            </a:extLst>
          </p:cNvPr>
          <p:cNvSpPr/>
          <p:nvPr/>
        </p:nvSpPr>
        <p:spPr>
          <a:xfrm>
            <a:off x="10280349" y="2319704"/>
            <a:ext cx="1146298" cy="216657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a:extLst>
              <a:ext uri="{FF2B5EF4-FFF2-40B4-BE49-F238E27FC236}">
                <a16:creationId xmlns:a16="http://schemas.microsoft.com/office/drawing/2014/main" id="{3D8B024F-9D9C-4C80-8902-D37319A4DA6F}"/>
              </a:ext>
            </a:extLst>
          </p:cNvPr>
          <p:cNvSpPr/>
          <p:nvPr/>
        </p:nvSpPr>
        <p:spPr>
          <a:xfrm>
            <a:off x="10133831" y="3728169"/>
            <a:ext cx="1439333" cy="1501205"/>
          </a:xfrm>
          <a:prstGeom prst="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5986135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C756502F-A572-4865-A87C-ABB332EE9132}"/>
              </a:ext>
            </a:extLst>
          </p:cNvPr>
          <p:cNvSpPr txBox="1">
            <a:spLocks/>
          </p:cNvSpPr>
          <p:nvPr/>
        </p:nvSpPr>
        <p:spPr>
          <a:xfrm>
            <a:off x="342184" y="1880679"/>
            <a:ext cx="13880575" cy="1484799"/>
          </a:xfrm>
          <a:prstGeom prst="rect">
            <a:avLst/>
          </a:prstGeom>
        </p:spPr>
        <p:txBody>
          <a:bodyPr/>
          <a:lstStyle>
            <a:lvl1pPr algn="l" defTabSz="1371600" rtl="0" eaLnBrk="1" latinLnBrk="0" hangingPunct="1">
              <a:lnSpc>
                <a:spcPct val="90000"/>
              </a:lnSpc>
              <a:spcBef>
                <a:spcPct val="0"/>
              </a:spcBef>
              <a:buNone/>
              <a:defRPr sz="5400" b="1" kern="1200">
                <a:solidFill>
                  <a:schemeClr val="accent2"/>
                </a:solidFill>
                <a:latin typeface="+mj-lt"/>
                <a:ea typeface="+mj-ea"/>
                <a:cs typeface="+mj-cs"/>
              </a:defRPr>
            </a:lvl1pPr>
          </a:lstStyle>
          <a:p>
            <a:r>
              <a:rPr lang="en-GB" dirty="0">
                <a:solidFill>
                  <a:schemeClr val="accent2">
                    <a:lumMod val="75000"/>
                  </a:schemeClr>
                </a:solidFill>
                <a:highlight>
                  <a:srgbClr val="00FFFF"/>
                </a:highlight>
              </a:rPr>
              <a:t>Which approach?</a:t>
            </a:r>
          </a:p>
        </p:txBody>
      </p:sp>
      <p:sp>
        <p:nvSpPr>
          <p:cNvPr id="4" name="Content Placeholder 2">
            <a:extLst>
              <a:ext uri="{FF2B5EF4-FFF2-40B4-BE49-F238E27FC236}">
                <a16:creationId xmlns:a16="http://schemas.microsoft.com/office/drawing/2014/main" id="{30C6273A-6500-4EA4-BAE3-98012C910B15}"/>
              </a:ext>
            </a:extLst>
          </p:cNvPr>
          <p:cNvSpPr txBox="1">
            <a:spLocks/>
          </p:cNvSpPr>
          <p:nvPr/>
        </p:nvSpPr>
        <p:spPr>
          <a:xfrm>
            <a:off x="-12421" y="2859549"/>
            <a:ext cx="16549441" cy="6479004"/>
          </a:xfrm>
          <a:prstGeom prst="rect">
            <a:avLst/>
          </a:prstGeom>
        </p:spPr>
        <p:txBody>
          <a:bodyPr vert="horz" lIns="91440" tIns="45720" rIns="91440" bIns="45720" rtlCol="0">
            <a:normAutofit fontScale="85000" lnSpcReduction="20000"/>
          </a:bodyPr>
          <a:lstStyle>
            <a:lvl1pPr marL="0" indent="0" algn="ctr" defTabSz="1371600" rtl="0" eaLnBrk="1" latinLnBrk="0" hangingPunct="1">
              <a:lnSpc>
                <a:spcPct val="90000"/>
              </a:lnSpc>
              <a:spcBef>
                <a:spcPts val="1500"/>
              </a:spcBef>
              <a:buFont typeface="Arial" panose="020B0604020202020204" pitchFamily="34" charset="0"/>
              <a:buNone/>
              <a:defRPr sz="3600" kern="1200">
                <a:solidFill>
                  <a:schemeClr val="bg1"/>
                </a:solidFill>
                <a:latin typeface="+mn-lt"/>
                <a:ea typeface="+mn-ea"/>
                <a:cs typeface="+mn-cs"/>
              </a:defRPr>
            </a:lvl1pPr>
            <a:lvl2pPr marL="685800" indent="0" algn="ctr" defTabSz="1371600" rtl="0" eaLnBrk="1" latinLnBrk="0" hangingPunct="1">
              <a:lnSpc>
                <a:spcPct val="90000"/>
              </a:lnSpc>
              <a:spcBef>
                <a:spcPts val="750"/>
              </a:spcBef>
              <a:buFont typeface="Arial" panose="020B0604020202020204" pitchFamily="34" charset="0"/>
              <a:buNone/>
              <a:defRPr sz="3000" kern="1200">
                <a:solidFill>
                  <a:schemeClr val="tx1"/>
                </a:solidFill>
                <a:latin typeface="+mn-lt"/>
                <a:ea typeface="+mn-ea"/>
                <a:cs typeface="+mn-cs"/>
              </a:defRPr>
            </a:lvl2pPr>
            <a:lvl3pPr marL="1371600" indent="0" algn="ctr" defTabSz="1371600" rtl="0" eaLnBrk="1" latinLnBrk="0" hangingPunct="1">
              <a:lnSpc>
                <a:spcPct val="90000"/>
              </a:lnSpc>
              <a:spcBef>
                <a:spcPts val="750"/>
              </a:spcBef>
              <a:buFont typeface="Arial" panose="020B0604020202020204" pitchFamily="34" charset="0"/>
              <a:buNone/>
              <a:defRPr sz="2700" kern="1200">
                <a:solidFill>
                  <a:schemeClr val="tx1"/>
                </a:solidFill>
                <a:latin typeface="+mn-lt"/>
                <a:ea typeface="+mn-ea"/>
                <a:cs typeface="+mn-cs"/>
              </a:defRPr>
            </a:lvl3pPr>
            <a:lvl4pPr marL="2057400" indent="0" algn="ctr" defTabSz="1371600"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4pPr>
            <a:lvl5pPr marL="2743200" indent="0" algn="ctr" defTabSz="1371600"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5pPr>
            <a:lvl6pPr marL="3429000" indent="0" algn="ctr" defTabSz="1371600"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800" indent="0" algn="ctr" defTabSz="1371600"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800600" indent="0" algn="ctr" defTabSz="1371600"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6400" indent="0" algn="ctr" defTabSz="1371600"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pPr algn="l"/>
            <a:endParaRPr lang="en-GB" dirty="0">
              <a:solidFill>
                <a:schemeClr val="bg2"/>
              </a:solidFill>
            </a:endParaRPr>
          </a:p>
          <a:p>
            <a:pPr algn="l"/>
            <a:r>
              <a:rPr lang="en-GB" dirty="0">
                <a:solidFill>
                  <a:schemeClr val="bg2"/>
                </a:solidFill>
              </a:rPr>
              <a:t>Classically, in econometrics the preference is for a FE approach, </a:t>
            </a:r>
          </a:p>
          <a:p>
            <a:pPr algn="l"/>
            <a:r>
              <a:rPr lang="en-GB" dirty="0">
                <a:solidFill>
                  <a:schemeClr val="bg2"/>
                </a:solidFill>
              </a:rPr>
              <a:t>E.g. Allison (2009)</a:t>
            </a:r>
          </a:p>
          <a:p>
            <a:pPr lvl="1" algn="l"/>
            <a:r>
              <a:rPr lang="en-GB" dirty="0">
                <a:solidFill>
                  <a:schemeClr val="bg2"/>
                </a:solidFill>
              </a:rPr>
              <a:t>Individual-level variation is likely to be correlated with the unobserved characteristics of individuals </a:t>
            </a:r>
          </a:p>
          <a:p>
            <a:pPr lvl="1" algn="l"/>
            <a:r>
              <a:rPr lang="en-GB" dirty="0" err="1">
                <a:solidFill>
                  <a:schemeClr val="bg2"/>
                </a:solidFill>
              </a:rPr>
              <a:t>Partialling</a:t>
            </a:r>
            <a:r>
              <a:rPr lang="en-GB" dirty="0">
                <a:solidFill>
                  <a:schemeClr val="bg2"/>
                </a:solidFill>
              </a:rPr>
              <a:t> out the contaminated variation produces approximately unbiased estimates</a:t>
            </a:r>
          </a:p>
          <a:p>
            <a:pPr lvl="1" algn="l"/>
            <a:r>
              <a:rPr lang="en-GB" dirty="0">
                <a:solidFill>
                  <a:schemeClr val="bg2"/>
                </a:solidFill>
              </a:rPr>
              <a:t>Trade off efficiency for consistency</a:t>
            </a:r>
          </a:p>
          <a:p>
            <a:pPr lvl="1" algn="l"/>
            <a:endParaRPr lang="en-GB" dirty="0">
              <a:solidFill>
                <a:schemeClr val="bg2"/>
              </a:solidFill>
            </a:endParaRPr>
          </a:p>
          <a:p>
            <a:pPr marL="57150" algn="l"/>
            <a:endParaRPr lang="en-GB" dirty="0">
              <a:solidFill>
                <a:schemeClr val="bg2"/>
              </a:solidFill>
            </a:endParaRPr>
          </a:p>
          <a:p>
            <a:pPr marL="57150" algn="l"/>
            <a:r>
              <a:rPr lang="en-GB" dirty="0">
                <a:solidFill>
                  <a:schemeClr val="bg2"/>
                </a:solidFill>
              </a:rPr>
              <a:t>By contrast Bell et al. (2019) argue that:</a:t>
            </a:r>
          </a:p>
          <a:p>
            <a:pPr lvl="1" algn="l"/>
            <a:r>
              <a:rPr lang="en-GB" i="1" dirty="0">
                <a:solidFill>
                  <a:schemeClr val="bg2"/>
                </a:solidFill>
              </a:rPr>
              <a:t>‘A well-specified RE model provides everything that FE provides and more, making it the superior method’		</a:t>
            </a:r>
          </a:p>
          <a:p>
            <a:pPr lvl="1" algn="l"/>
            <a:r>
              <a:rPr lang="en-GB" i="1" dirty="0">
                <a:solidFill>
                  <a:schemeClr val="bg2"/>
                </a:solidFill>
              </a:rPr>
              <a:t>‘FE models can say nothing about relationships with independent variables that do not change over time—only about deviations from the mean over time. FE models therefore “throw away important and useful information about the relation between the explanatory and the explained variables in a panel” (</a:t>
            </a:r>
            <a:r>
              <a:rPr lang="en-GB" i="1" dirty="0" err="1">
                <a:solidFill>
                  <a:schemeClr val="bg2"/>
                </a:solidFill>
              </a:rPr>
              <a:t>Nerlove</a:t>
            </a:r>
            <a:r>
              <a:rPr lang="en-GB" i="1" dirty="0">
                <a:solidFill>
                  <a:schemeClr val="bg2"/>
                </a:solidFill>
              </a:rPr>
              <a:t> 2005, p. 20).</a:t>
            </a:r>
          </a:p>
        </p:txBody>
      </p:sp>
    </p:spTree>
    <p:extLst>
      <p:ext uri="{BB962C8B-B14F-4D97-AF65-F5344CB8AC3E}">
        <p14:creationId xmlns:p14="http://schemas.microsoft.com/office/powerpoint/2010/main" val="2420111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9D010DC-A065-4038-A360-042B9EF95798}"/>
              </a:ext>
            </a:extLst>
          </p:cNvPr>
          <p:cNvSpPr txBox="1">
            <a:spLocks/>
          </p:cNvSpPr>
          <p:nvPr/>
        </p:nvSpPr>
        <p:spPr>
          <a:xfrm>
            <a:off x="463326" y="2184151"/>
            <a:ext cx="15013114" cy="1752182"/>
          </a:xfrm>
          <a:prstGeom prst="rect">
            <a:avLst/>
          </a:prstGeom>
        </p:spPr>
        <p:txBody>
          <a:bodyPr/>
          <a:lstStyle>
            <a:lvl1pPr algn="l" defTabSz="1371600" rtl="0" eaLnBrk="1" latinLnBrk="0" hangingPunct="1">
              <a:lnSpc>
                <a:spcPct val="90000"/>
              </a:lnSpc>
              <a:spcBef>
                <a:spcPct val="0"/>
              </a:spcBef>
              <a:buNone/>
              <a:defRPr sz="5400" b="1" kern="1200">
                <a:solidFill>
                  <a:schemeClr val="accent2"/>
                </a:solidFill>
                <a:latin typeface="+mj-lt"/>
                <a:ea typeface="+mj-ea"/>
                <a:cs typeface="+mj-cs"/>
              </a:defRPr>
            </a:lvl1pPr>
          </a:lstStyle>
          <a:p>
            <a:r>
              <a:rPr lang="en-GB" dirty="0">
                <a:solidFill>
                  <a:schemeClr val="accent2">
                    <a:lumMod val="75000"/>
                  </a:schemeClr>
                </a:solidFill>
                <a:highlight>
                  <a:srgbClr val="00FFFF"/>
                </a:highlight>
              </a:rPr>
              <a:t>Recommendations</a:t>
            </a:r>
          </a:p>
        </p:txBody>
      </p:sp>
      <p:sp>
        <p:nvSpPr>
          <p:cNvPr id="4" name="Content Placeholder 2">
            <a:extLst>
              <a:ext uri="{FF2B5EF4-FFF2-40B4-BE49-F238E27FC236}">
                <a16:creationId xmlns:a16="http://schemas.microsoft.com/office/drawing/2014/main" id="{C14C2EF7-2A92-413A-BF98-2FED59083A45}"/>
              </a:ext>
            </a:extLst>
          </p:cNvPr>
          <p:cNvSpPr txBox="1">
            <a:spLocks/>
          </p:cNvSpPr>
          <p:nvPr/>
        </p:nvSpPr>
        <p:spPr>
          <a:xfrm>
            <a:off x="463324" y="3373066"/>
            <a:ext cx="16657357" cy="6043308"/>
          </a:xfrm>
          <a:prstGeom prst="rect">
            <a:avLst/>
          </a:prstGeom>
        </p:spPr>
        <p:txBody>
          <a:bodyPr vert="horz" lIns="91440" tIns="45720" rIns="91440" bIns="45720" rtlCol="0">
            <a:normAutofit lnSpcReduction="10000"/>
          </a:bodyPr>
          <a:lstStyle>
            <a:lvl1pPr marL="0" indent="0" algn="ctr" defTabSz="1371600" rtl="0" eaLnBrk="1" latinLnBrk="0" hangingPunct="1">
              <a:lnSpc>
                <a:spcPct val="90000"/>
              </a:lnSpc>
              <a:spcBef>
                <a:spcPts val="1500"/>
              </a:spcBef>
              <a:buFont typeface="Arial" panose="020B0604020202020204" pitchFamily="34" charset="0"/>
              <a:buNone/>
              <a:defRPr sz="3600" kern="1200">
                <a:solidFill>
                  <a:schemeClr val="bg1"/>
                </a:solidFill>
                <a:latin typeface="+mn-lt"/>
                <a:ea typeface="+mn-ea"/>
                <a:cs typeface="+mn-cs"/>
              </a:defRPr>
            </a:lvl1pPr>
            <a:lvl2pPr marL="685800" indent="0" algn="ctr" defTabSz="1371600" rtl="0" eaLnBrk="1" latinLnBrk="0" hangingPunct="1">
              <a:lnSpc>
                <a:spcPct val="90000"/>
              </a:lnSpc>
              <a:spcBef>
                <a:spcPts val="750"/>
              </a:spcBef>
              <a:buFont typeface="Arial" panose="020B0604020202020204" pitchFamily="34" charset="0"/>
              <a:buNone/>
              <a:defRPr sz="3000" kern="1200">
                <a:solidFill>
                  <a:schemeClr val="tx1"/>
                </a:solidFill>
                <a:latin typeface="+mn-lt"/>
                <a:ea typeface="+mn-ea"/>
                <a:cs typeface="+mn-cs"/>
              </a:defRPr>
            </a:lvl2pPr>
            <a:lvl3pPr marL="1371600" indent="0" algn="ctr" defTabSz="1371600" rtl="0" eaLnBrk="1" latinLnBrk="0" hangingPunct="1">
              <a:lnSpc>
                <a:spcPct val="90000"/>
              </a:lnSpc>
              <a:spcBef>
                <a:spcPts val="750"/>
              </a:spcBef>
              <a:buFont typeface="Arial" panose="020B0604020202020204" pitchFamily="34" charset="0"/>
              <a:buNone/>
              <a:defRPr sz="2700" kern="1200">
                <a:solidFill>
                  <a:schemeClr val="tx1"/>
                </a:solidFill>
                <a:latin typeface="+mn-lt"/>
                <a:ea typeface="+mn-ea"/>
                <a:cs typeface="+mn-cs"/>
              </a:defRPr>
            </a:lvl3pPr>
            <a:lvl4pPr marL="2057400" indent="0" algn="ctr" defTabSz="1371600"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4pPr>
            <a:lvl5pPr marL="2743200" indent="0" algn="ctr" defTabSz="1371600"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5pPr>
            <a:lvl6pPr marL="3429000" indent="0" algn="ctr" defTabSz="1371600"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6pPr>
            <a:lvl7pPr marL="4114800" indent="0" algn="ctr" defTabSz="1371600"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7pPr>
            <a:lvl8pPr marL="4800600" indent="0" algn="ctr" defTabSz="1371600"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8pPr>
            <a:lvl9pPr marL="5486400" indent="0" algn="ctr" defTabSz="1371600" rtl="0" eaLnBrk="1" latinLnBrk="0" hangingPunct="1">
              <a:lnSpc>
                <a:spcPct val="90000"/>
              </a:lnSpc>
              <a:spcBef>
                <a:spcPts val="750"/>
              </a:spcBef>
              <a:buFont typeface="Arial" panose="020B0604020202020204" pitchFamily="34" charset="0"/>
              <a:buNone/>
              <a:defRPr sz="2400" kern="1200">
                <a:solidFill>
                  <a:schemeClr val="tx1"/>
                </a:solidFill>
                <a:latin typeface="+mn-lt"/>
                <a:ea typeface="+mn-ea"/>
                <a:cs typeface="+mn-cs"/>
              </a:defRPr>
            </a:lvl9pPr>
          </a:lstStyle>
          <a:p>
            <a:pPr algn="l"/>
            <a:r>
              <a:rPr lang="en-GB" sz="4000" dirty="0">
                <a:solidFill>
                  <a:schemeClr val="bg2"/>
                </a:solidFill>
              </a:rPr>
              <a:t>Think about what you want to know, substantively </a:t>
            </a:r>
          </a:p>
          <a:p>
            <a:pPr lvl="1" algn="l"/>
            <a:r>
              <a:rPr lang="en-GB" sz="3600" dirty="0">
                <a:solidFill>
                  <a:schemeClr val="bg2"/>
                </a:solidFill>
              </a:rPr>
              <a:t>Are you interested in the between effects or within and between associations?</a:t>
            </a:r>
          </a:p>
          <a:p>
            <a:pPr lvl="1" algn="l"/>
            <a:r>
              <a:rPr lang="en-GB" sz="3600" dirty="0">
                <a:solidFill>
                  <a:schemeClr val="bg2"/>
                </a:solidFill>
              </a:rPr>
              <a:t>Are you interested in time invariant associations?</a:t>
            </a:r>
          </a:p>
          <a:p>
            <a:pPr lvl="1" algn="l"/>
            <a:endParaRPr lang="en-GB" sz="3600" dirty="0">
              <a:solidFill>
                <a:schemeClr val="bg2"/>
              </a:solidFill>
            </a:endParaRPr>
          </a:p>
          <a:p>
            <a:pPr algn="l"/>
            <a:r>
              <a:rPr lang="en-GB" sz="4000" dirty="0">
                <a:solidFill>
                  <a:schemeClr val="bg2"/>
                </a:solidFill>
              </a:rPr>
              <a:t>Sensitivity analysis</a:t>
            </a:r>
          </a:p>
          <a:p>
            <a:pPr lvl="1" algn="l"/>
            <a:r>
              <a:rPr lang="en-GB" sz="3600" dirty="0">
                <a:solidFill>
                  <a:schemeClr val="bg2"/>
                </a:solidFill>
              </a:rPr>
              <a:t>Try differing specifications </a:t>
            </a:r>
          </a:p>
          <a:p>
            <a:pPr lvl="1" algn="l"/>
            <a:r>
              <a:rPr lang="en-GB" sz="3600" dirty="0">
                <a:solidFill>
                  <a:schemeClr val="bg2"/>
                </a:solidFill>
              </a:rPr>
              <a:t>Report on alternative models </a:t>
            </a:r>
          </a:p>
          <a:p>
            <a:pPr lvl="1" algn="l"/>
            <a:endParaRPr lang="en-GB" sz="3600" dirty="0">
              <a:solidFill>
                <a:schemeClr val="bg2"/>
              </a:solidFill>
            </a:endParaRPr>
          </a:p>
          <a:p>
            <a:pPr algn="l"/>
            <a:r>
              <a:rPr lang="en-GB" sz="4000" dirty="0">
                <a:solidFill>
                  <a:schemeClr val="bg2"/>
                </a:solidFill>
              </a:rPr>
              <a:t>Ultimately, provide a robust and considered explanation for the approach you choose</a:t>
            </a:r>
          </a:p>
        </p:txBody>
      </p:sp>
    </p:spTree>
    <p:extLst>
      <p:ext uri="{BB962C8B-B14F-4D97-AF65-F5344CB8AC3E}">
        <p14:creationId xmlns:p14="http://schemas.microsoft.com/office/powerpoint/2010/main" val="4203272980"/>
      </p:ext>
    </p:extLst>
  </p:cSld>
  <p:clrMapOvr>
    <a:masterClrMapping/>
  </p:clrMapOvr>
</p:sld>
</file>

<file path=ppt/theme/theme1.xml><?xml version="1.0" encoding="utf-8"?>
<a:theme xmlns:a="http://schemas.openxmlformats.org/drawingml/2006/main" name="Office Theme">
  <a:themeElements>
    <a:clrScheme name="NCRM">
      <a:dk1>
        <a:srgbClr val="545860"/>
      </a:dk1>
      <a:lt1>
        <a:srgbClr val="FFFFFF"/>
      </a:lt1>
      <a:dk2>
        <a:srgbClr val="545860"/>
      </a:dk2>
      <a:lt2>
        <a:srgbClr val="E7E6E6"/>
      </a:lt2>
      <a:accent1>
        <a:srgbClr val="5BC3F5"/>
      </a:accent1>
      <a:accent2>
        <a:srgbClr val="3A5CB7"/>
      </a:accent2>
      <a:accent3>
        <a:srgbClr val="FFB653"/>
      </a:accent3>
      <a:accent4>
        <a:srgbClr val="E56B59"/>
      </a:accent4>
      <a:accent5>
        <a:srgbClr val="545860"/>
      </a:accent5>
      <a:accent6>
        <a:srgbClr val="E7E6E6"/>
      </a:accent6>
      <a:hlink>
        <a:srgbClr val="3A5CB7"/>
      </a:hlink>
      <a:folHlink>
        <a:srgbClr val="E56B5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A600451-2323-8640-8B92-977B474FAEB6}" vid="{1B9421E0-F233-9642-B89D-3A95E4A52F8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1250</TotalTime>
  <Words>956</Words>
  <Application>Microsoft Office PowerPoint</Application>
  <PresentationFormat>Custom</PresentationFormat>
  <Paragraphs>237</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Cambria Math</vt:lpstr>
      <vt:lpstr>Courier New</vt:lpstr>
      <vt:lpstr>STIX-Regular</vt:lpstr>
      <vt:lpstr>Office Theme</vt:lpstr>
      <vt:lpstr> A comparison of fixed and random effects using Stata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Blunt</dc:creator>
  <cp:lastModifiedBy>Gil Dekel</cp:lastModifiedBy>
  <cp:revision>55</cp:revision>
  <dcterms:created xsi:type="dcterms:W3CDTF">2020-05-12T14:44:09Z</dcterms:created>
  <dcterms:modified xsi:type="dcterms:W3CDTF">2023-12-19T18:03:57Z</dcterms:modified>
</cp:coreProperties>
</file>